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notesMasterIdLst>
    <p:notesMasterId r:id="rId27"/>
  </p:notesMasterIdLst>
  <p:sldIdLst>
    <p:sldId id="256" r:id="rId2"/>
    <p:sldId id="259" r:id="rId3"/>
    <p:sldId id="288" r:id="rId4"/>
    <p:sldId id="289" r:id="rId5"/>
    <p:sldId id="290" r:id="rId6"/>
    <p:sldId id="291" r:id="rId7"/>
    <p:sldId id="292" r:id="rId8"/>
    <p:sldId id="293" r:id="rId9"/>
    <p:sldId id="294" r:id="rId10"/>
    <p:sldId id="280" r:id="rId11"/>
    <p:sldId id="295" r:id="rId12"/>
    <p:sldId id="296" r:id="rId13"/>
    <p:sldId id="297" r:id="rId14"/>
    <p:sldId id="281" r:id="rId15"/>
    <p:sldId id="298" r:id="rId16"/>
    <p:sldId id="299" r:id="rId17"/>
    <p:sldId id="300" r:id="rId18"/>
    <p:sldId id="302" r:id="rId19"/>
    <p:sldId id="303" r:id="rId20"/>
    <p:sldId id="301" r:id="rId21"/>
    <p:sldId id="282" r:id="rId22"/>
    <p:sldId id="284" r:id="rId23"/>
    <p:sldId id="285" r:id="rId24"/>
    <p:sldId id="287" r:id="rId25"/>
    <p:sldId id="286" r:id="rId26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4831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Style moyen 4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80316" autoAdjust="0"/>
  </p:normalViewPr>
  <p:slideViewPr>
    <p:cSldViewPr snapToGrid="0">
      <p:cViewPr varScale="1">
        <p:scale>
          <a:sx n="92" d="100"/>
          <a:sy n="92" d="100"/>
        </p:scale>
        <p:origin x="1254" y="7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7CA4679-D8FC-4D37-8236-7BB2CE95028F}" type="doc">
      <dgm:prSet loTypeId="urn:microsoft.com/office/officeart/2005/8/layout/venn2" loCatId="relationship" qsTypeId="urn:microsoft.com/office/officeart/2005/8/quickstyle/simple1" qsCatId="simple" csTypeId="urn:microsoft.com/office/officeart/2005/8/colors/accent1_3" csCatId="accent1" phldr="1"/>
      <dgm:spPr/>
      <dgm:t>
        <a:bodyPr/>
        <a:lstStyle/>
        <a:p>
          <a:endParaRPr lang="fr-FR"/>
        </a:p>
      </dgm:t>
    </dgm:pt>
    <dgm:pt modelId="{6AD31A49-508C-4823-8197-B1DD6CD0CA54}">
      <dgm:prSet phldrT="[Texte]"/>
      <dgm:spPr/>
      <dgm:t>
        <a:bodyPr/>
        <a:lstStyle/>
        <a:p>
          <a:r>
            <a:rPr lang="fr-FR" dirty="0" smtClean="0"/>
            <a:t>Jeu sérieux</a:t>
          </a:r>
          <a:endParaRPr lang="fr-FR" dirty="0"/>
        </a:p>
      </dgm:t>
    </dgm:pt>
    <dgm:pt modelId="{C2FEB5A8-E383-4847-A4C7-8ACE7DAA7612}" type="parTrans" cxnId="{C4DAD269-7806-4DD3-ABF5-7D3536204B03}">
      <dgm:prSet/>
      <dgm:spPr/>
      <dgm:t>
        <a:bodyPr/>
        <a:lstStyle/>
        <a:p>
          <a:endParaRPr lang="fr-FR"/>
        </a:p>
      </dgm:t>
    </dgm:pt>
    <dgm:pt modelId="{D05F826A-4D1F-42AC-A166-3B8D8EB5B23D}" type="sibTrans" cxnId="{C4DAD269-7806-4DD3-ABF5-7D3536204B03}">
      <dgm:prSet/>
      <dgm:spPr/>
      <dgm:t>
        <a:bodyPr/>
        <a:lstStyle/>
        <a:p>
          <a:endParaRPr lang="fr-FR"/>
        </a:p>
      </dgm:t>
    </dgm:pt>
    <dgm:pt modelId="{B51E5982-B828-44EC-9BFF-523F9F1AA960}">
      <dgm:prSet phldrT="[Texte]"/>
      <dgm:spPr/>
      <dgm:t>
        <a:bodyPr/>
        <a:lstStyle/>
        <a:p>
          <a:r>
            <a:rPr lang="fr-FR" dirty="0" smtClean="0"/>
            <a:t>EIAH</a:t>
          </a:r>
          <a:endParaRPr lang="fr-FR" dirty="0"/>
        </a:p>
      </dgm:t>
    </dgm:pt>
    <dgm:pt modelId="{084A5459-AD3A-432C-B48A-79EA1B151016}" type="parTrans" cxnId="{18D9250A-0923-4C14-B43C-33F9F5CA3218}">
      <dgm:prSet/>
      <dgm:spPr/>
      <dgm:t>
        <a:bodyPr/>
        <a:lstStyle/>
        <a:p>
          <a:endParaRPr lang="fr-FR"/>
        </a:p>
      </dgm:t>
    </dgm:pt>
    <dgm:pt modelId="{8D1DC8F7-283B-48CD-A8F1-D7D5D4B677A6}" type="sibTrans" cxnId="{18D9250A-0923-4C14-B43C-33F9F5CA3218}">
      <dgm:prSet/>
      <dgm:spPr/>
      <dgm:t>
        <a:bodyPr/>
        <a:lstStyle/>
        <a:p>
          <a:endParaRPr lang="fr-FR"/>
        </a:p>
      </dgm:t>
    </dgm:pt>
    <dgm:pt modelId="{A0D78736-2478-443D-96BC-814B48E7AF8A}">
      <dgm:prSet phldrT="[Texte]"/>
      <dgm:spPr/>
      <dgm:t>
        <a:bodyPr/>
        <a:lstStyle/>
        <a:p>
          <a:r>
            <a:rPr lang="fr-FR" dirty="0" smtClean="0"/>
            <a:t>EAH</a:t>
          </a:r>
          <a:endParaRPr lang="fr-FR" dirty="0"/>
        </a:p>
      </dgm:t>
    </dgm:pt>
    <dgm:pt modelId="{C6598EE3-69EB-48FB-9073-A1AF2B6169A6}" type="parTrans" cxnId="{61BF9DDC-3399-46C2-88C0-37C534239EDF}">
      <dgm:prSet/>
      <dgm:spPr/>
      <dgm:t>
        <a:bodyPr/>
        <a:lstStyle/>
        <a:p>
          <a:endParaRPr lang="fr-FR"/>
        </a:p>
      </dgm:t>
    </dgm:pt>
    <dgm:pt modelId="{14FB188A-7F2E-4BD7-8922-8E3B6AF4D356}" type="sibTrans" cxnId="{61BF9DDC-3399-46C2-88C0-37C534239EDF}">
      <dgm:prSet/>
      <dgm:spPr/>
      <dgm:t>
        <a:bodyPr/>
        <a:lstStyle/>
        <a:p>
          <a:endParaRPr lang="fr-FR"/>
        </a:p>
      </dgm:t>
    </dgm:pt>
    <dgm:pt modelId="{DB226F8F-3310-4CD6-9C67-C753F3791079}">
      <dgm:prSet phldrT="[Texte]"/>
      <dgm:spPr/>
      <dgm:t>
        <a:bodyPr/>
        <a:lstStyle/>
        <a:p>
          <a:r>
            <a:rPr lang="fr-FR" dirty="0" smtClean="0"/>
            <a:t>Savoir</a:t>
          </a:r>
          <a:endParaRPr lang="fr-FR" dirty="0"/>
        </a:p>
      </dgm:t>
    </dgm:pt>
    <dgm:pt modelId="{857FD49C-1704-48FF-B33D-52BEE920A2DD}" type="parTrans" cxnId="{F90EB3DE-4E8D-4CA7-A523-DF526D2645DB}">
      <dgm:prSet/>
      <dgm:spPr/>
      <dgm:t>
        <a:bodyPr/>
        <a:lstStyle/>
        <a:p>
          <a:endParaRPr lang="fr-FR"/>
        </a:p>
      </dgm:t>
    </dgm:pt>
    <dgm:pt modelId="{77A8D42C-1D52-4ED2-AD53-E2B84107B222}" type="sibTrans" cxnId="{F90EB3DE-4E8D-4CA7-A523-DF526D2645DB}">
      <dgm:prSet/>
      <dgm:spPr/>
      <dgm:t>
        <a:bodyPr/>
        <a:lstStyle/>
        <a:p>
          <a:endParaRPr lang="fr-FR"/>
        </a:p>
      </dgm:t>
    </dgm:pt>
    <dgm:pt modelId="{EA52EBB4-F18B-4AD1-8FB7-71840A0F969B}" type="pres">
      <dgm:prSet presAssocID="{C7CA4679-D8FC-4D37-8236-7BB2CE95028F}" presName="Name0" presStyleCnt="0">
        <dgm:presLayoutVars>
          <dgm:chMax val="7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183BFB44-6E53-4F6F-9C8D-0D53CDE9E6AA}" type="pres">
      <dgm:prSet presAssocID="{C7CA4679-D8FC-4D37-8236-7BB2CE95028F}" presName="comp1" presStyleCnt="0"/>
      <dgm:spPr/>
    </dgm:pt>
    <dgm:pt modelId="{DBA0968D-C38F-44A1-B1D9-43972208B138}" type="pres">
      <dgm:prSet presAssocID="{C7CA4679-D8FC-4D37-8236-7BB2CE95028F}" presName="circle1" presStyleLbl="node1" presStyleIdx="0" presStyleCnt="4"/>
      <dgm:spPr/>
      <dgm:t>
        <a:bodyPr/>
        <a:lstStyle/>
        <a:p>
          <a:endParaRPr lang="fr-FR"/>
        </a:p>
      </dgm:t>
    </dgm:pt>
    <dgm:pt modelId="{B600DF9E-041B-4B65-BFCD-2D2A701AFFE6}" type="pres">
      <dgm:prSet presAssocID="{C7CA4679-D8FC-4D37-8236-7BB2CE95028F}" presName="c1text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BC299D19-0C2D-48DE-85B8-B4B221B29F2E}" type="pres">
      <dgm:prSet presAssocID="{C7CA4679-D8FC-4D37-8236-7BB2CE95028F}" presName="comp2" presStyleCnt="0"/>
      <dgm:spPr/>
    </dgm:pt>
    <dgm:pt modelId="{D25802EB-3763-4F0C-9929-341908022553}" type="pres">
      <dgm:prSet presAssocID="{C7CA4679-D8FC-4D37-8236-7BB2CE95028F}" presName="circle2" presStyleLbl="node1" presStyleIdx="1" presStyleCnt="4"/>
      <dgm:spPr/>
      <dgm:t>
        <a:bodyPr/>
        <a:lstStyle/>
        <a:p>
          <a:endParaRPr lang="fr-FR"/>
        </a:p>
      </dgm:t>
    </dgm:pt>
    <dgm:pt modelId="{BE80937F-63DF-4446-A8B3-2ADBB4900D8B}" type="pres">
      <dgm:prSet presAssocID="{C7CA4679-D8FC-4D37-8236-7BB2CE95028F}" presName="c2text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4B92FCF2-74C7-4F83-A2D7-8358570B2256}" type="pres">
      <dgm:prSet presAssocID="{C7CA4679-D8FC-4D37-8236-7BB2CE95028F}" presName="comp3" presStyleCnt="0"/>
      <dgm:spPr/>
    </dgm:pt>
    <dgm:pt modelId="{9869D01D-0548-4CF5-BED3-41170BBC02F6}" type="pres">
      <dgm:prSet presAssocID="{C7CA4679-D8FC-4D37-8236-7BB2CE95028F}" presName="circle3" presStyleLbl="node1" presStyleIdx="2" presStyleCnt="4"/>
      <dgm:spPr/>
      <dgm:t>
        <a:bodyPr/>
        <a:lstStyle/>
        <a:p>
          <a:endParaRPr lang="fr-FR"/>
        </a:p>
      </dgm:t>
    </dgm:pt>
    <dgm:pt modelId="{EEF771EF-9424-4D1A-8F6D-BD3408423B9C}" type="pres">
      <dgm:prSet presAssocID="{C7CA4679-D8FC-4D37-8236-7BB2CE95028F}" presName="c3text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F56F637D-5E30-4F4C-8E7B-B873CEDCCC19}" type="pres">
      <dgm:prSet presAssocID="{C7CA4679-D8FC-4D37-8236-7BB2CE95028F}" presName="comp4" presStyleCnt="0"/>
      <dgm:spPr/>
    </dgm:pt>
    <dgm:pt modelId="{19F46B81-2EF2-44D5-BCB3-391D72CDFA92}" type="pres">
      <dgm:prSet presAssocID="{C7CA4679-D8FC-4D37-8236-7BB2CE95028F}" presName="circle4" presStyleLbl="node1" presStyleIdx="3" presStyleCnt="4"/>
      <dgm:spPr/>
      <dgm:t>
        <a:bodyPr/>
        <a:lstStyle/>
        <a:p>
          <a:endParaRPr lang="fr-FR"/>
        </a:p>
      </dgm:t>
    </dgm:pt>
    <dgm:pt modelId="{01755C91-E2BB-4669-B99B-D5BDC49D22AF}" type="pres">
      <dgm:prSet presAssocID="{C7CA4679-D8FC-4D37-8236-7BB2CE95028F}" presName="c4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18D9250A-0923-4C14-B43C-33F9F5CA3218}" srcId="{C7CA4679-D8FC-4D37-8236-7BB2CE95028F}" destId="{B51E5982-B828-44EC-9BFF-523F9F1AA960}" srcOrd="1" destOrd="0" parTransId="{084A5459-AD3A-432C-B48A-79EA1B151016}" sibTransId="{8D1DC8F7-283B-48CD-A8F1-D7D5D4B677A6}"/>
    <dgm:cxn modelId="{BAD7A56C-1E3F-4418-9888-95FB6B1A6654}" type="presOf" srcId="{DB226F8F-3310-4CD6-9C67-C753F3791079}" destId="{19F46B81-2EF2-44D5-BCB3-391D72CDFA92}" srcOrd="0" destOrd="0" presId="urn:microsoft.com/office/officeart/2005/8/layout/venn2"/>
    <dgm:cxn modelId="{2335F2DA-F7DF-48E9-B76C-5140F49FA15C}" type="presOf" srcId="{A0D78736-2478-443D-96BC-814B48E7AF8A}" destId="{9869D01D-0548-4CF5-BED3-41170BBC02F6}" srcOrd="0" destOrd="0" presId="urn:microsoft.com/office/officeart/2005/8/layout/venn2"/>
    <dgm:cxn modelId="{4C9965D1-4095-4070-9DF0-AD7FFC306846}" type="presOf" srcId="{DB226F8F-3310-4CD6-9C67-C753F3791079}" destId="{01755C91-E2BB-4669-B99B-D5BDC49D22AF}" srcOrd="1" destOrd="0" presId="urn:microsoft.com/office/officeart/2005/8/layout/venn2"/>
    <dgm:cxn modelId="{B8A40B77-85B5-496B-A820-58F343AA2C2C}" type="presOf" srcId="{C7CA4679-D8FC-4D37-8236-7BB2CE95028F}" destId="{EA52EBB4-F18B-4AD1-8FB7-71840A0F969B}" srcOrd="0" destOrd="0" presId="urn:microsoft.com/office/officeart/2005/8/layout/venn2"/>
    <dgm:cxn modelId="{649727F4-BEF6-4B30-8E0E-387A28D749C0}" type="presOf" srcId="{B51E5982-B828-44EC-9BFF-523F9F1AA960}" destId="{BE80937F-63DF-4446-A8B3-2ADBB4900D8B}" srcOrd="1" destOrd="0" presId="urn:microsoft.com/office/officeart/2005/8/layout/venn2"/>
    <dgm:cxn modelId="{C4DAD269-7806-4DD3-ABF5-7D3536204B03}" srcId="{C7CA4679-D8FC-4D37-8236-7BB2CE95028F}" destId="{6AD31A49-508C-4823-8197-B1DD6CD0CA54}" srcOrd="0" destOrd="0" parTransId="{C2FEB5A8-E383-4847-A4C7-8ACE7DAA7612}" sibTransId="{D05F826A-4D1F-42AC-A166-3B8D8EB5B23D}"/>
    <dgm:cxn modelId="{61BF9DDC-3399-46C2-88C0-37C534239EDF}" srcId="{C7CA4679-D8FC-4D37-8236-7BB2CE95028F}" destId="{A0D78736-2478-443D-96BC-814B48E7AF8A}" srcOrd="2" destOrd="0" parTransId="{C6598EE3-69EB-48FB-9073-A1AF2B6169A6}" sibTransId="{14FB188A-7F2E-4BD7-8922-8E3B6AF4D356}"/>
    <dgm:cxn modelId="{51618FBD-2A93-4849-B93A-244D077D259E}" type="presOf" srcId="{6AD31A49-508C-4823-8197-B1DD6CD0CA54}" destId="{DBA0968D-C38F-44A1-B1D9-43972208B138}" srcOrd="0" destOrd="0" presId="urn:microsoft.com/office/officeart/2005/8/layout/venn2"/>
    <dgm:cxn modelId="{3F4F49C0-C08D-4709-818C-20588E884787}" type="presOf" srcId="{6AD31A49-508C-4823-8197-B1DD6CD0CA54}" destId="{B600DF9E-041B-4B65-BFCD-2D2A701AFFE6}" srcOrd="1" destOrd="0" presId="urn:microsoft.com/office/officeart/2005/8/layout/venn2"/>
    <dgm:cxn modelId="{F90EB3DE-4E8D-4CA7-A523-DF526D2645DB}" srcId="{C7CA4679-D8FC-4D37-8236-7BB2CE95028F}" destId="{DB226F8F-3310-4CD6-9C67-C753F3791079}" srcOrd="3" destOrd="0" parTransId="{857FD49C-1704-48FF-B33D-52BEE920A2DD}" sibTransId="{77A8D42C-1D52-4ED2-AD53-E2B84107B222}"/>
    <dgm:cxn modelId="{63CD364B-702D-4405-A79D-4367DD5C507A}" type="presOf" srcId="{B51E5982-B828-44EC-9BFF-523F9F1AA960}" destId="{D25802EB-3763-4F0C-9929-341908022553}" srcOrd="0" destOrd="0" presId="urn:microsoft.com/office/officeart/2005/8/layout/venn2"/>
    <dgm:cxn modelId="{DEA510C5-FC51-43C3-A02D-B8A866B99200}" type="presOf" srcId="{A0D78736-2478-443D-96BC-814B48E7AF8A}" destId="{EEF771EF-9424-4D1A-8F6D-BD3408423B9C}" srcOrd="1" destOrd="0" presId="urn:microsoft.com/office/officeart/2005/8/layout/venn2"/>
    <dgm:cxn modelId="{F97CFA53-5AEC-4C72-812E-E7E972E0516B}" type="presParOf" srcId="{EA52EBB4-F18B-4AD1-8FB7-71840A0F969B}" destId="{183BFB44-6E53-4F6F-9C8D-0D53CDE9E6AA}" srcOrd="0" destOrd="0" presId="urn:microsoft.com/office/officeart/2005/8/layout/venn2"/>
    <dgm:cxn modelId="{70256E7E-9DB9-45F3-B295-5D41E5A69C1E}" type="presParOf" srcId="{183BFB44-6E53-4F6F-9C8D-0D53CDE9E6AA}" destId="{DBA0968D-C38F-44A1-B1D9-43972208B138}" srcOrd="0" destOrd="0" presId="urn:microsoft.com/office/officeart/2005/8/layout/venn2"/>
    <dgm:cxn modelId="{B2AB6DC8-C677-4EB9-B21C-2077D043832A}" type="presParOf" srcId="{183BFB44-6E53-4F6F-9C8D-0D53CDE9E6AA}" destId="{B600DF9E-041B-4B65-BFCD-2D2A701AFFE6}" srcOrd="1" destOrd="0" presId="urn:microsoft.com/office/officeart/2005/8/layout/venn2"/>
    <dgm:cxn modelId="{1A53EE36-60E7-4F89-99DF-CC40DA2E6DE9}" type="presParOf" srcId="{EA52EBB4-F18B-4AD1-8FB7-71840A0F969B}" destId="{BC299D19-0C2D-48DE-85B8-B4B221B29F2E}" srcOrd="1" destOrd="0" presId="urn:microsoft.com/office/officeart/2005/8/layout/venn2"/>
    <dgm:cxn modelId="{6776401D-EE09-40D7-8FAF-36F8258C8C3A}" type="presParOf" srcId="{BC299D19-0C2D-48DE-85B8-B4B221B29F2E}" destId="{D25802EB-3763-4F0C-9929-341908022553}" srcOrd="0" destOrd="0" presId="urn:microsoft.com/office/officeart/2005/8/layout/venn2"/>
    <dgm:cxn modelId="{90A20A9B-4B30-4517-9238-5A38B34051C3}" type="presParOf" srcId="{BC299D19-0C2D-48DE-85B8-B4B221B29F2E}" destId="{BE80937F-63DF-4446-A8B3-2ADBB4900D8B}" srcOrd="1" destOrd="0" presId="urn:microsoft.com/office/officeart/2005/8/layout/venn2"/>
    <dgm:cxn modelId="{ED02EEF2-C779-4188-95E7-0E487859A6B3}" type="presParOf" srcId="{EA52EBB4-F18B-4AD1-8FB7-71840A0F969B}" destId="{4B92FCF2-74C7-4F83-A2D7-8358570B2256}" srcOrd="2" destOrd="0" presId="urn:microsoft.com/office/officeart/2005/8/layout/venn2"/>
    <dgm:cxn modelId="{45A6BEB7-BFA2-43EB-A89B-A0FF8A00D3F9}" type="presParOf" srcId="{4B92FCF2-74C7-4F83-A2D7-8358570B2256}" destId="{9869D01D-0548-4CF5-BED3-41170BBC02F6}" srcOrd="0" destOrd="0" presId="urn:microsoft.com/office/officeart/2005/8/layout/venn2"/>
    <dgm:cxn modelId="{434DD586-7492-4D8F-B9BB-D7B1C345C680}" type="presParOf" srcId="{4B92FCF2-74C7-4F83-A2D7-8358570B2256}" destId="{EEF771EF-9424-4D1A-8F6D-BD3408423B9C}" srcOrd="1" destOrd="0" presId="urn:microsoft.com/office/officeart/2005/8/layout/venn2"/>
    <dgm:cxn modelId="{07880EA0-9FA8-4192-BCFA-8A64E974A6D3}" type="presParOf" srcId="{EA52EBB4-F18B-4AD1-8FB7-71840A0F969B}" destId="{F56F637D-5E30-4F4C-8E7B-B873CEDCCC19}" srcOrd="3" destOrd="0" presId="urn:microsoft.com/office/officeart/2005/8/layout/venn2"/>
    <dgm:cxn modelId="{959AB171-84CB-478D-8115-B3D864B8BED5}" type="presParOf" srcId="{F56F637D-5E30-4F4C-8E7B-B873CEDCCC19}" destId="{19F46B81-2EF2-44D5-BCB3-391D72CDFA92}" srcOrd="0" destOrd="0" presId="urn:microsoft.com/office/officeart/2005/8/layout/venn2"/>
    <dgm:cxn modelId="{5EC55618-29EC-4695-BEEF-358AF075C32D}" type="presParOf" srcId="{F56F637D-5E30-4F4C-8E7B-B873CEDCCC19}" destId="{01755C91-E2BB-4669-B99B-D5BDC49D22AF}" srcOrd="1" destOrd="0" presId="urn:microsoft.com/office/officeart/2005/8/layout/ven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BA0968D-C38F-44A1-B1D9-43972208B138}">
      <dsp:nvSpPr>
        <dsp:cNvPr id="0" name=""/>
        <dsp:cNvSpPr/>
      </dsp:nvSpPr>
      <dsp:spPr>
        <a:xfrm>
          <a:off x="457993" y="0"/>
          <a:ext cx="4022725" cy="4022725"/>
        </a:xfrm>
        <a:prstGeom prst="ellipse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500" kern="1200" dirty="0" smtClean="0"/>
            <a:t>Jeu sérieux</a:t>
          </a:r>
          <a:endParaRPr lang="fr-FR" sz="1500" kern="1200" dirty="0"/>
        </a:p>
      </dsp:txBody>
      <dsp:txXfrm>
        <a:off x="1906979" y="201136"/>
        <a:ext cx="1124753" cy="603408"/>
      </dsp:txXfrm>
    </dsp:sp>
    <dsp:sp modelId="{D25802EB-3763-4F0C-9929-341908022553}">
      <dsp:nvSpPr>
        <dsp:cNvPr id="0" name=""/>
        <dsp:cNvSpPr/>
      </dsp:nvSpPr>
      <dsp:spPr>
        <a:xfrm>
          <a:off x="860266" y="804544"/>
          <a:ext cx="3218180" cy="3218180"/>
        </a:xfrm>
        <a:prstGeom prst="ellipse">
          <a:avLst/>
        </a:prstGeom>
        <a:solidFill>
          <a:schemeClr val="accent1">
            <a:shade val="80000"/>
            <a:hueOff val="-222119"/>
            <a:satOff val="-5400"/>
            <a:lumOff val="10764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500" kern="1200" dirty="0" smtClean="0"/>
            <a:t>EIAH</a:t>
          </a:r>
          <a:endParaRPr lang="fr-FR" sz="1500" kern="1200" dirty="0"/>
        </a:p>
      </dsp:txBody>
      <dsp:txXfrm>
        <a:off x="1906979" y="997635"/>
        <a:ext cx="1124753" cy="579272"/>
      </dsp:txXfrm>
    </dsp:sp>
    <dsp:sp modelId="{9869D01D-0548-4CF5-BED3-41170BBC02F6}">
      <dsp:nvSpPr>
        <dsp:cNvPr id="0" name=""/>
        <dsp:cNvSpPr/>
      </dsp:nvSpPr>
      <dsp:spPr>
        <a:xfrm>
          <a:off x="1262538" y="1609089"/>
          <a:ext cx="2413635" cy="2413635"/>
        </a:xfrm>
        <a:prstGeom prst="ellipse">
          <a:avLst/>
        </a:prstGeom>
        <a:solidFill>
          <a:schemeClr val="accent1">
            <a:shade val="80000"/>
            <a:hueOff val="-444238"/>
            <a:satOff val="-10801"/>
            <a:lumOff val="21528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500" kern="1200" dirty="0" smtClean="0"/>
            <a:t>EAH</a:t>
          </a:r>
          <a:endParaRPr lang="fr-FR" sz="1500" kern="1200" dirty="0"/>
        </a:p>
      </dsp:txBody>
      <dsp:txXfrm>
        <a:off x="1906979" y="1790112"/>
        <a:ext cx="1124753" cy="543067"/>
      </dsp:txXfrm>
    </dsp:sp>
    <dsp:sp modelId="{19F46B81-2EF2-44D5-BCB3-391D72CDFA92}">
      <dsp:nvSpPr>
        <dsp:cNvPr id="0" name=""/>
        <dsp:cNvSpPr/>
      </dsp:nvSpPr>
      <dsp:spPr>
        <a:xfrm>
          <a:off x="1664810" y="2413634"/>
          <a:ext cx="1609090" cy="1609090"/>
        </a:xfrm>
        <a:prstGeom prst="ellipse">
          <a:avLst/>
        </a:prstGeom>
        <a:solidFill>
          <a:schemeClr val="accent1">
            <a:shade val="80000"/>
            <a:hueOff val="-666357"/>
            <a:satOff val="-16201"/>
            <a:lumOff val="32292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500" kern="1200" dirty="0" smtClean="0"/>
            <a:t>Savoir</a:t>
          </a:r>
          <a:endParaRPr lang="fr-FR" sz="1500" kern="1200" dirty="0"/>
        </a:p>
      </dsp:txBody>
      <dsp:txXfrm>
        <a:off x="1900456" y="2815907"/>
        <a:ext cx="1137798" cy="80454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2">
  <dgm:title val=""/>
  <dgm:desc val=""/>
  <dgm:catLst>
    <dgm:cat type="relationship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1">
      <dgm:if name="Name2" axis="ch" ptType="node" func="cnt" op="lte" val="3">
        <dgm:constrLst>
          <dgm:constr type="w" for="ch" forName="comp1" refType="w"/>
          <dgm:constr type="h" for="ch" forName="comp1" refType="w" refFor="ch" refForName="comp1"/>
          <dgm:constr type="w" for="ch" forName="comp2" refType="w" fact="0.7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5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primFontSz" for="des" ptType="node" op="equ" val="65"/>
        </dgm:constrLst>
      </dgm:if>
      <dgm:if name="Name3" axis="ch" ptType="node" func="cnt" op="equ" val="4">
        <dgm:constrLst>
          <dgm:constr type="w" for="ch" forName="comp1" refType="w"/>
          <dgm:constr type="h" for="ch" forName="comp1" refType="w" refFor="ch" refForName="comp1"/>
          <dgm:constr type="w" for="ch" forName="comp2" refType="w" fact="0.8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6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4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primFontSz" for="des" ptType="node" op="equ" val="65"/>
        </dgm:constrLst>
      </dgm:if>
      <dgm:else name="Name4">
        <dgm:constrLst>
          <dgm:constr type="w" for="ch" forName="comp1" refType="w"/>
          <dgm:constr type="h" for="ch" forName="comp1" refType="w" refFor="ch" refForName="comp1"/>
          <dgm:constr type="w" for="ch" forName="comp2" refType="w" fact="0.8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7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55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w" for="ch" forName="comp5" refType="w" fact="0.4"/>
          <dgm:constr type="h" for="ch" forName="comp5" refType="w" refFor="ch" refForName="comp5"/>
          <dgm:constr type="ctrX" for="ch" forName="comp5" refType="ctrX" refFor="ch" refForName="comp1"/>
          <dgm:constr type="b" for="ch" forName="comp5" refType="b" refFor="ch" refForName="comp1"/>
          <dgm:constr type="w" for="ch" forName="comp6" refType="w" fact="0.25"/>
          <dgm:constr type="h" for="ch" forName="comp6" refType="w" refFor="ch" refForName="comp6"/>
          <dgm:constr type="ctrX" for="ch" forName="comp6" refType="ctrX" refFor="ch" refForName="comp1"/>
          <dgm:constr type="b" for="ch" forName="comp6" refType="b" refFor="ch" refForName="comp1"/>
          <dgm:constr type="w" for="ch" forName="comp7" refType="w" fact="0.15"/>
          <dgm:constr type="h" for="ch" forName="comp7" refType="w" refFor="ch" refForName="comp7"/>
          <dgm:constr type="ctrX" for="ch" forName="comp7" refType="ctrX" refFor="ch" refForName="comp1"/>
          <dgm:constr type="b" for="ch" forName="comp7" refType="b" refFor="ch" refForName="comp1"/>
          <dgm:constr type="primFontSz" for="des" ptType="node" op="equ" val="65"/>
        </dgm:constrLst>
      </dgm:else>
    </dgm:choose>
    <dgm:ruleLst/>
    <dgm:choose name="Name5">
      <dgm:if name="Name6" axis="ch" ptType="node" func="cnt" op="gte" val="1">
        <dgm:layoutNode name="comp1">
          <dgm:alg type="composite"/>
          <dgm:shape xmlns:r="http://schemas.openxmlformats.org/officeDocument/2006/relationships" r:blip="">
            <dgm:adjLst/>
          </dgm:shape>
          <dgm:presOf/>
          <dgm:choose name="Name7">
            <dgm:if name="Name8" axis="ch" ptType="node" func="cnt" op="equ" val="1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5"/>
                <dgm:constr type="w" for="ch" forName="c1text" refType="w" refFor="ch" refForName="circle1" fact="0.70711"/>
                <dgm:constr type="h" for="ch" forName="c1text" refType="h" refFor="ch" refForName="circle1" fact="0.5"/>
              </dgm:constrLst>
            </dgm:if>
            <dgm:if name="Name9" axis="ch" ptType="node" func="cnt" op="equ" val="2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6"/>
                <dgm:constr type="w" for="ch" forName="c1text" refType="w" refFor="ch" refForName="circle1" fact="0.525"/>
                <dgm:constr type="h" for="ch" forName="c1text" refType="h" refFor="ch" refForName="circle1" fact="0.17"/>
              </dgm:constrLst>
            </dgm:if>
            <dgm:if name="Name10" axis="ch" ptType="node" func="cnt" op="equ" val="3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3495"/>
                <dgm:constr type="h" for="ch" forName="c1text" refType="h" refFor="ch" refForName="circle1" fact="0.15"/>
              </dgm:constrLst>
            </dgm:if>
            <dgm:if name="Name11" axis="ch" ptType="node" func="cnt" op="equ" val="4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2796"/>
                <dgm:constr type="h" for="ch" forName="c1text" refType="h" refFor="ch" refForName="circle1" fact="0.15"/>
              </dgm:constrLst>
            </dgm:if>
            <dgm:if name="Name12" axis="ch" ptType="node" func="cnt" op="gte" val="5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"/>
                <dgm:constr type="w" for="ch" forName="c1text" refType="w" refFor="ch" refForName="circle1" fact="0.375"/>
                <dgm:constr type="h" for="ch" forName="c1text" refType="h" refFor="ch" refForName="circle1" fact="0.1"/>
              </dgm:constrLst>
            </dgm:if>
            <dgm:else name="Name13"/>
          </dgm:choose>
          <dgm:ruleLst/>
          <dgm:layoutNode name="circle1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1 1" cnt="1 0"/>
            <dgm:constrLst>
              <dgm:constr type="h" refType="w"/>
            </dgm:constrLst>
            <dgm:ruleLst/>
          </dgm:layoutNode>
          <dgm:layoutNode name="c1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1 1" cnt="1 0"/>
            <dgm:constrLst/>
            <dgm:ruleLst>
              <dgm:rule type="primFontSz" val="5" fact="NaN" max="NaN"/>
            </dgm:ruleLst>
          </dgm:layoutNode>
        </dgm:layoutNode>
      </dgm:if>
      <dgm:else name="Name14"/>
    </dgm:choose>
    <dgm:choose name="Name15">
      <dgm:if name="Name16" axis="ch" ptType="node" func="cnt" op="gte" val="2">
        <dgm:layoutNode name="comp2">
          <dgm:alg type="composite"/>
          <dgm:shape xmlns:r="http://schemas.openxmlformats.org/officeDocument/2006/relationships" r:blip="">
            <dgm:adjLst/>
          </dgm:shape>
          <dgm:presOf/>
          <dgm:choose name="Name17">
            <dgm:if name="Name18" axis="ch" ptType="node" func="cnt" op="equ" val="2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5"/>
                <dgm:constr type="w" for="ch" forName="c2text" refType="w" refFor="ch" refForName="circle2" fact="0.70711"/>
                <dgm:constr type="h" for="ch" forName="c2text" refType="h" refFor="ch" refForName="circle2" fact="0.5"/>
              </dgm:constrLst>
            </dgm:if>
            <dgm:if name="Name19" axis="ch" ptType="node" func="cnt" op="equ" val="3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625"/>
                <dgm:constr type="w" for="ch" forName="c2text" refType="w" refFor="ch" refForName="circle2" fact="0.466"/>
                <dgm:constr type="h" for="ch" forName="c2text" refType="h" refFor="ch" refForName="circle2" fact="0.1875"/>
              </dgm:constrLst>
            </dgm:if>
            <dgm:if name="Name20" axis="ch" ptType="node" func="cnt" op="equ" val="4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"/>
                <dgm:constr type="w" for="ch" forName="c2text" refType="w" refFor="ch" refForName="circle2" fact="0.3495"/>
                <dgm:constr type="h" for="ch" forName="c2text" refType="h" refFor="ch" refForName="circle2" fact="0.18"/>
              </dgm:constrLst>
            </dgm:if>
            <dgm:if name="Name21" axis="ch" ptType="node" func="cnt" op="gte" val="5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15"/>
                <dgm:constr type="w" for="ch" forName="c2text" refType="w" refFor="ch" refForName="circle2" fact="0.43125"/>
                <dgm:constr type="h" for="ch" forName="c2text" refType="h" refFor="ch" refForName="circle2" fact="0.115"/>
              </dgm:constrLst>
            </dgm:if>
            <dgm:else name="Name22"/>
          </dgm:choose>
          <dgm:ruleLst/>
          <dgm:layoutNode name="circle2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2 1" cnt="1 0"/>
            <dgm:constrLst>
              <dgm:constr type="h" refType="w"/>
            </dgm:constrLst>
            <dgm:ruleLst/>
          </dgm:layoutNode>
          <dgm:layoutNode name="c2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2 1" cnt="1 0"/>
            <dgm:constrLst/>
            <dgm:ruleLst>
              <dgm:rule type="primFontSz" val="5" fact="NaN" max="NaN"/>
            </dgm:ruleLst>
          </dgm:layoutNode>
        </dgm:layoutNode>
      </dgm:if>
      <dgm:else name="Name23"/>
    </dgm:choose>
    <dgm:choose name="Name24">
      <dgm:if name="Name25" axis="ch" ptType="node" func="cnt" op="gte" val="3">
        <dgm:layoutNode name="comp3">
          <dgm:alg type="composite"/>
          <dgm:shape xmlns:r="http://schemas.openxmlformats.org/officeDocument/2006/relationships" r:blip="">
            <dgm:adjLst/>
          </dgm:shape>
          <dgm:presOf/>
          <dgm:choose name="Name26">
            <dgm:if name="Name27" axis="ch" ptType="node" func="cnt" op="equ" val="3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5"/>
                <dgm:constr type="w" for="ch" forName="c3text" refType="w" refFor="ch" refForName="circle3" fact="0.70711"/>
                <dgm:constr type="h" for="ch" forName="c3text" refType="h" refFor="ch" refForName="circle3" fact="0.5"/>
              </dgm:constrLst>
            </dgm:if>
            <dgm:if name="Name28" axis="ch" ptType="node" func="cnt" op="equ" val="4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875"/>
                <dgm:constr type="w" for="ch" forName="c3text" refType="w" refFor="ch" refForName="circle3" fact="0.466"/>
                <dgm:constr type="h" for="ch" forName="c3text" refType="h" refFor="ch" refForName="circle3" fact="0.225"/>
              </dgm:constrLst>
            </dgm:if>
            <dgm:if name="Name29" axis="ch" ptType="node" func="cnt" op="gte" val="5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38"/>
                <dgm:constr type="w" for="ch" forName="c3text" refType="w" refFor="ch" refForName="circle3" fact="0.5175"/>
                <dgm:constr type="h" for="ch" forName="c3text" refType="h" refFor="ch" refForName="circle3" fact="0.138"/>
              </dgm:constrLst>
            </dgm:if>
            <dgm:else name="Name30"/>
          </dgm:choose>
          <dgm:ruleLst/>
          <dgm:layoutNode name="circle3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3 1" cnt="1 0"/>
            <dgm:constrLst>
              <dgm:constr type="h" refType="w"/>
            </dgm:constrLst>
            <dgm:ruleLst/>
          </dgm:layoutNode>
          <dgm:layoutNode name="c3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3 1" cnt="1 0"/>
            <dgm:constrLst/>
            <dgm:ruleLst>
              <dgm:rule type="primFontSz" val="5" fact="NaN" max="NaN"/>
            </dgm:ruleLst>
          </dgm:layoutNode>
        </dgm:layoutNode>
      </dgm:if>
      <dgm:else name="Name31"/>
    </dgm:choose>
    <dgm:choose name="Name32">
      <dgm:if name="Name33" axis="ch" ptType="node" func="cnt" op="gte" val="4">
        <dgm:layoutNode name="comp4">
          <dgm:alg type="composite"/>
          <dgm:shape xmlns:r="http://schemas.openxmlformats.org/officeDocument/2006/relationships" r:blip="">
            <dgm:adjLst/>
          </dgm:shape>
          <dgm:presOf/>
          <dgm:choose name="Name34">
            <dgm:if name="Name35" axis="ch" ptType="node" func="cnt" op="equ" val="4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5"/>
                <dgm:constr type="w" for="ch" forName="c4text" refType="w" refFor="ch" refForName="circle4" fact="0.70711"/>
                <dgm:constr type="h" for="ch" forName="c4text" refType="h" refFor="ch" refForName="circle4" fact="0.5"/>
              </dgm:constrLst>
            </dgm:if>
            <dgm:if name="Name36" axis="ch" ptType="node" func="cnt" op="gte" val="5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18"/>
                <dgm:constr type="w" for="ch" forName="c4text" refType="w" refFor="ch" refForName="circle4" fact="0.54"/>
                <dgm:constr type="h" for="ch" forName="c4text" refType="h" refFor="ch" refForName="circle4" fact="0.18"/>
              </dgm:constrLst>
            </dgm:if>
            <dgm:else name="Name37"/>
          </dgm:choose>
          <dgm:ruleLst/>
          <dgm:layoutNode name="circle4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4 1" cnt="1 0"/>
            <dgm:constrLst>
              <dgm:constr type="h" refType="w"/>
            </dgm:constrLst>
            <dgm:ruleLst/>
          </dgm:layoutNode>
          <dgm:layoutNode name="c4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4 1" cnt="1 0"/>
            <dgm:constrLst/>
            <dgm:ruleLst>
              <dgm:rule type="primFontSz" val="5" fact="NaN" max="NaN"/>
            </dgm:ruleLst>
          </dgm:layoutNode>
        </dgm:layoutNode>
      </dgm:if>
      <dgm:else name="Name38"/>
    </dgm:choose>
    <dgm:choose name="Name39">
      <dgm:if name="Name40" axis="ch" ptType="node" func="cnt" op="gte" val="5">
        <dgm:layoutNode name="comp5">
          <dgm:alg type="composite"/>
          <dgm:shape xmlns:r="http://schemas.openxmlformats.org/officeDocument/2006/relationships" r:blip="">
            <dgm:adjLst/>
          </dgm:shape>
          <dgm:presOf/>
          <dgm:choose name="Name41">
            <dgm:if name="Name42" axis="ch" ptType="node" func="cnt" op="equ" val="5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5"/>
                <dgm:constr type="w" for="ch" forName="c5text" refType="w" refFor="ch" refForName="circle5" fact="0.70711"/>
                <dgm:constr type="h" for="ch" forName="c5text" refType="h" refFor="ch" refForName="circle5" fact="0.5"/>
              </dgm:constrLst>
            </dgm:if>
            <dgm:if name="Name43" axis="ch" ptType="node" func="cnt" op="gte" val="6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25"/>
                <dgm:constr type="w" for="ch" forName="c5text" refType="w" refFor="ch" refForName="circle5" fact="0.65"/>
                <dgm:constr type="h" for="ch" forName="c5text" refType="h" refFor="ch" refForName="circle5" fact="0.25"/>
              </dgm:constrLst>
            </dgm:if>
            <dgm:else name="Name44"/>
          </dgm:choose>
          <dgm:ruleLst/>
          <dgm:layoutNode name="circle5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5 1" cnt="1 0"/>
            <dgm:constrLst>
              <dgm:constr type="h" refType="w"/>
            </dgm:constrLst>
            <dgm:ruleLst/>
          </dgm:layoutNode>
          <dgm:layoutNode name="c5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5 1" cnt="1 0"/>
            <dgm:constrLst/>
            <dgm:ruleLst>
              <dgm:rule type="primFontSz" val="5" fact="NaN" max="NaN"/>
            </dgm:ruleLst>
          </dgm:layoutNode>
        </dgm:layoutNode>
      </dgm:if>
      <dgm:else name="Name45"/>
    </dgm:choose>
    <dgm:choose name="Name46">
      <dgm:if name="Name47" axis="ch" ptType="node" func="cnt" op="gte" val="6">
        <dgm:layoutNode name="comp6">
          <dgm:alg type="composite"/>
          <dgm:shape xmlns:r="http://schemas.openxmlformats.org/officeDocument/2006/relationships" r:blip="">
            <dgm:adjLst/>
          </dgm:shape>
          <dgm:presOf/>
          <dgm:choose name="Name48">
            <dgm:if name="Name49" axis="ch" ptType="node" func="cnt" op="equ" val="6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5"/>
                <dgm:constr type="w" for="ch" forName="c6text" refType="w" refFor="ch" refForName="circle6" fact="0.70711"/>
                <dgm:constr type="h" for="ch" forName="c6text" refType="h" refFor="ch" refForName="circle6" fact="0.5"/>
              </dgm:constrLst>
            </dgm:if>
            <dgm:if name="Name50" axis="ch" ptType="node" func="cnt" op="gte" val="7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27"/>
                <dgm:constr type="w" for="ch" forName="c6text" refType="w" refFor="ch" refForName="circle6" fact="0.68"/>
                <dgm:constr type="h" for="ch" forName="c6text" refType="h" refFor="ch" refForName="circle6" fact="0.241"/>
              </dgm:constrLst>
            </dgm:if>
            <dgm:else name="Name51"/>
          </dgm:choose>
          <dgm:ruleLst/>
          <dgm:layoutNode name="circle6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6 1" cnt="1 0"/>
            <dgm:constrLst>
              <dgm:constr type="h" refType="w"/>
            </dgm:constrLst>
            <dgm:ruleLst/>
          </dgm:layoutNode>
          <dgm:layoutNode name="c6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6 1" cnt="1 0"/>
            <dgm:constrLst/>
            <dgm:ruleLst>
              <dgm:rule type="primFontSz" val="5" fact="NaN" max="NaN"/>
            </dgm:ruleLst>
          </dgm:layoutNode>
        </dgm:layoutNode>
      </dgm:if>
      <dgm:else name="Name52"/>
    </dgm:choose>
    <dgm:choose name="Name53">
      <dgm:if name="Name54" axis="ch" ptType="node" func="cnt" op="gte" val="7">
        <dgm:layoutNode name="comp7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circle7" refType="w"/>
            <dgm:constr type="h" for="ch" forName="circle7" refType="h"/>
            <dgm:constr type="ctrX" for="ch" forName="circle7" refType="w" fact="0.5"/>
            <dgm:constr type="ctrY" for="ch" forName="circle7" refType="h" fact="0.5"/>
            <dgm:constr type="ctrX" for="ch" forName="c7text" refType="w" fact="0.5"/>
            <dgm:constr type="ctrY" for="ch" forName="c7text" refType="h" fact="0.5"/>
            <dgm:constr type="w" for="ch" forName="c7text" refType="w" refFor="ch" refForName="circle7" fact="0.70711"/>
            <dgm:constr type="h" for="ch" forName="c7text" refType="h" refFor="ch" refForName="circle7" fact="0.5"/>
          </dgm:constrLst>
          <dgm:ruleLst/>
          <dgm:layoutNode name="circle7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7 1" cnt="1 0"/>
            <dgm:constrLst>
              <dgm:constr type="h" refType="w"/>
            </dgm:constrLst>
            <dgm:ruleLst/>
          </dgm:layoutNode>
          <dgm:layoutNode name="c7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7 1" cnt="1 0"/>
            <dgm:constrLst/>
            <dgm:ruleLst>
              <dgm:rule type="primFontSz" val="5" fact="NaN" max="NaN"/>
            </dgm:ruleLst>
          </dgm:layoutNode>
        </dgm:layoutNode>
      </dgm:if>
      <dgm:else name="Name5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2CE334-08C1-42C6-9B56-4DEA99659B48}" type="datetimeFigureOut">
              <a:rPr lang="fr-FR" smtClean="0"/>
              <a:t>19/01/2024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B5D3B4-9580-4C1F-A671-05AD374F905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774012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Transposition didactique =&gt; quoi enseigné (transposition externe =&gt; production des manuels scolaire, l’enseignant prend ça et défini les savoir enseigné)</a:t>
            </a:r>
          </a:p>
          <a:p>
            <a:endParaRPr lang="fr-FR" dirty="0" smtClean="0"/>
          </a:p>
          <a:p>
            <a:r>
              <a:rPr lang="fr-FR" dirty="0" smtClean="0"/>
              <a:t>Une situation </a:t>
            </a:r>
            <a:r>
              <a:rPr lang="fr-FR" dirty="0" err="1" smtClean="0"/>
              <a:t>adidactique</a:t>
            </a:r>
            <a:r>
              <a:rPr lang="fr-FR" dirty="0" smtClean="0"/>
              <a:t> est la part de la situation dans laquelle l’intention d’enseigner n’est pas est pas explicite au regard de l’élève. Le sujet réagit comme si la situation était non didactique. C’est à l’élève de prendre des décisions, d’engager des stratégies, d’évaluer leur efficacité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B5D3B4-9580-4C1F-A671-05AD374F9050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318631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Contrôle de l’exécution avec un pas à</a:t>
            </a:r>
            <a:r>
              <a:rPr lang="fr-FR" baseline="0" dirty="0" smtClean="0"/>
              <a:t> pas</a:t>
            </a:r>
          </a:p>
          <a:p>
            <a:r>
              <a:rPr lang="fr-FR" baseline="0" dirty="0" err="1" smtClean="0"/>
              <a:t>Caraoké</a:t>
            </a:r>
            <a:r>
              <a:rPr lang="fr-FR" baseline="0" dirty="0" smtClean="0"/>
              <a:t> de l’action en cours d’exécution</a:t>
            </a:r>
          </a:p>
          <a:p>
            <a:r>
              <a:rPr lang="fr-FR" baseline="0" dirty="0" smtClean="0"/>
              <a:t>Feedback sur l’évaluation des capteurs et non des expressions =&gt; c’est à l’élève de combiner les résultats des capteurs pour comprendre le résultat de l’évaluation de l’expression</a:t>
            </a:r>
          </a:p>
          <a:p>
            <a:r>
              <a:rPr lang="fr-FR" baseline="0" dirty="0" smtClean="0"/>
              <a:t>Contextes d’exécution distinct des zones d’édition =&gt; différencier le programme que j’édite du programme chargé en mémoire par les robots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B5D3B4-9580-4C1F-A671-05AD374F9050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4698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B5D3B4-9580-4C1F-A671-05AD374F9050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81425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B5D3B4-9580-4C1F-A671-05AD374F9050}" type="slidenum">
              <a:rPr lang="fr-FR" smtClean="0"/>
              <a:t>15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30436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fr-FR" smtClean="0"/>
              <a:t>Modifier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DCF18-A40B-495F-8C2D-1548F7C32BCF}" type="datetime1">
              <a:rPr lang="fr-FR" smtClean="0"/>
              <a:t>19/01/2024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SPY</a:t>
            </a:r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7A5B1-2E6A-4280-B8FF-F1057D69111C}" type="slidenum">
              <a:rPr lang="fr-FR" smtClean="0"/>
              <a:t>‹N°›</a:t>
            </a:fld>
            <a:endParaRPr lang="fr-F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722067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591DE3-0475-4E7E-8821-D7EC78B90C3C}" type="datetime1">
              <a:rPr lang="fr-FR" smtClean="0"/>
              <a:t>19/01/2024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SPY</a:t>
            </a:r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7A5B1-2E6A-4280-B8FF-F1057D69111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5573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739404-A50A-43A7-958D-9C956ACA1E39}" type="datetime1">
              <a:rPr lang="fr-FR" smtClean="0"/>
              <a:t>19/01/2024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SPY</a:t>
            </a:r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7A5B1-2E6A-4280-B8FF-F1057D69111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820879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806C4B-1171-478A-BB61-AF696CB3BFF8}" type="datetime1">
              <a:rPr lang="fr-FR" smtClean="0"/>
              <a:t>19/01/2024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SPY</a:t>
            </a:r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7A5B1-2E6A-4280-B8FF-F1057D69111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939402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A9822-F613-4866-9723-591832996C14}" type="datetime1">
              <a:rPr lang="fr-FR" smtClean="0"/>
              <a:t>19/01/2024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SPY</a:t>
            </a:r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7A5B1-2E6A-4280-B8FF-F1057D69111C}" type="slidenum">
              <a:rPr lang="fr-FR" smtClean="0"/>
              <a:t>‹N°›</a:t>
            </a:fld>
            <a:endParaRPr lang="fr-F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567288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B26DEA-9B87-4E9E-86A3-2F33BF566959}" type="datetime1">
              <a:rPr lang="fr-FR" smtClean="0"/>
              <a:t>19/01/2024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SPY</a:t>
            </a:r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7A5B1-2E6A-4280-B8FF-F1057D69111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654810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6D4A9E-004D-40BA-B9BF-F9ADFC3E0683}" type="datetime1">
              <a:rPr lang="fr-FR" smtClean="0"/>
              <a:t>19/01/2024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SPY</a:t>
            </a:r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7A5B1-2E6A-4280-B8FF-F1057D69111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59579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01330-DA95-43D3-9B33-D205E2C7FD43}" type="datetime1">
              <a:rPr lang="fr-FR" smtClean="0"/>
              <a:t>19/01/2024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SPY</a:t>
            </a:r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7A5B1-2E6A-4280-B8FF-F1057D69111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440432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168A6-5FFD-48A0-9658-885F22941157}" type="datetime1">
              <a:rPr lang="fr-FR" smtClean="0"/>
              <a:t>19/01/2024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fr-FR" smtClean="0"/>
              <a:t>SPY</a:t>
            </a:r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7A5B1-2E6A-4280-B8FF-F1057D69111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452570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AABB2D98-F01D-4D63-A7CE-1C144C42E4EF}" type="datetime1">
              <a:rPr lang="fr-FR" smtClean="0"/>
              <a:t>19/01/2024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fr-FR" smtClean="0"/>
              <a:t>SPY</a:t>
            </a:r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C67A5B1-2E6A-4280-B8FF-F1057D69111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088394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3D77B-3EF2-4FA2-8E6A-7E8B757D2205}" type="datetime1">
              <a:rPr lang="fr-FR" smtClean="0"/>
              <a:t>19/01/2024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SPY</a:t>
            </a:r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7A5B1-2E6A-4280-B8FF-F1057D69111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421316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fr-FR" dirty="0" smtClean="0"/>
              <a:t>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2F4851A0-567D-4D72-9297-3F4E11DFC785}" type="datetime1">
              <a:rPr lang="fr-FR" smtClean="0"/>
              <a:t>19/01/2024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r>
              <a:rPr lang="fr-FR" smtClean="0"/>
              <a:t>SPY</a:t>
            </a:r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CC67A5B1-2E6A-4280-B8FF-F1057D69111C}" type="slidenum">
              <a:rPr lang="fr-FR" smtClean="0"/>
              <a:t>‹N°›</a:t>
            </a:fld>
            <a:endParaRPr lang="fr-F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527499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iming>
    <p:tnLst>
      <p:par>
        <p:cTn id="1" dur="indefinite" restart="never" nodeType="tmRoot"/>
      </p:par>
    </p:tnLst>
  </p:timing>
  <p:hf hdr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3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github.com/Mocahteam/SPY" TargetMode="External"/><Relationship Id="rId2" Type="http://schemas.openxmlformats.org/officeDocument/2006/relationships/hyperlink" Target="https://spy.lip6.fr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spy.lip6.fr/openTraces.html" TargetMode="Externa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hyperlink" Target="https://spy.lip6.fr/xapi/vocabulary.html" TargetMode="Externa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fr-FR" dirty="0"/>
              <a:t>SPY : Un jeu sérieux </a:t>
            </a:r>
            <a:r>
              <a:rPr lang="fr-FR" b="1" dirty="0"/>
              <a:t>partagé</a:t>
            </a:r>
            <a:r>
              <a:rPr lang="fr-FR" dirty="0"/>
              <a:t> pour étudier l’apprentissage de la</a:t>
            </a:r>
            <a:br>
              <a:rPr lang="fr-FR" dirty="0"/>
            </a:br>
            <a:r>
              <a:rPr lang="fr-FR" dirty="0"/>
              <a:t>pensée informatique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dirty="0" smtClean="0"/>
              <a:t>Séminaire </a:t>
            </a:r>
            <a:r>
              <a:rPr lang="fr-FR" dirty="0" err="1" smtClean="0"/>
              <a:t>Mocah</a:t>
            </a:r>
            <a:r>
              <a:rPr lang="fr-FR" dirty="0" smtClean="0"/>
              <a:t> 2024</a:t>
            </a:r>
            <a:endParaRPr lang="fr-FR" dirty="0"/>
          </a:p>
        </p:txBody>
      </p:sp>
      <p:sp>
        <p:nvSpPr>
          <p:cNvPr id="6" name="Espace réservé de la date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F6FED-8091-436C-92F6-9DB4121A227F}" type="datetime1">
              <a:rPr lang="fr-FR" smtClean="0"/>
              <a:t>19/01/2024</a:t>
            </a:fld>
            <a:endParaRPr lang="fr-FR"/>
          </a:p>
        </p:txBody>
      </p:sp>
      <p:sp>
        <p:nvSpPr>
          <p:cNvPr id="7" name="Espace réservé du pied de page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 smtClean="0"/>
              <a:t>SPY</a:t>
            </a:r>
            <a:endParaRPr lang="fr-FR" dirty="0"/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7A5B1-2E6A-4280-B8FF-F1057D69111C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4377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Espace réservé du contenu 1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5484" y="1846263"/>
            <a:ext cx="4661357" cy="4022725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Brouillard et texte d’introduction</a:t>
            </a:r>
            <a:endParaRPr lang="fr-FR" dirty="0"/>
          </a:p>
        </p:txBody>
      </p:sp>
      <p:sp>
        <p:nvSpPr>
          <p:cNvPr id="15" name="Espace réservé de la date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E3BFA3-5295-490C-9CF4-723CF3B483A4}" type="datetime1">
              <a:rPr lang="fr-FR" smtClean="0"/>
              <a:t>19/01/2024</a:t>
            </a:fld>
            <a:endParaRPr lang="fr-FR"/>
          </a:p>
        </p:txBody>
      </p:sp>
      <p:sp>
        <p:nvSpPr>
          <p:cNvPr id="16" name="Espace réservé du pied de page 1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SPY</a:t>
            </a:r>
            <a:endParaRPr lang="fr-FR"/>
          </a:p>
        </p:txBody>
      </p:sp>
      <p:sp>
        <p:nvSpPr>
          <p:cNvPr id="17" name="Espace réservé du numéro de diapositive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7A5B1-2E6A-4280-B8FF-F1057D69111C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87077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Variables didactiques (VD)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Editeur de niveau</a:t>
            </a:r>
          </a:p>
          <a:p>
            <a:pPr lvl="1"/>
            <a:r>
              <a:rPr lang="fr-FR" dirty="0" smtClean="0"/>
              <a:t>Choix des fonctionnalités activées ou pas</a:t>
            </a:r>
          </a:p>
          <a:p>
            <a:pPr lvl="1"/>
            <a:r>
              <a:rPr lang="fr-FR" dirty="0" smtClean="0"/>
              <a:t>Impacte les processus de résolution des élèves</a:t>
            </a:r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7B8F71-54F1-42EA-A4DA-CC163C4F5FE4}" type="datetime1">
              <a:rPr lang="fr-FR" smtClean="0"/>
              <a:t>19/01/2024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SPY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7A5B1-2E6A-4280-B8FF-F1057D69111C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39298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r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VD : Les blocs de programmation</a:t>
            </a:r>
            <a:endParaRPr lang="fr-FR" dirty="0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0FD1CE-7BAC-4871-B43B-6BB64A898525}" type="datetime1">
              <a:rPr lang="fr-FR" smtClean="0"/>
              <a:t>19/01/2024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SPY</a:t>
            </a:r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7A5B1-2E6A-4280-B8FF-F1057D69111C}" type="slidenum">
              <a:rPr lang="fr-FR" smtClean="0"/>
              <a:t>12</a:t>
            </a:fld>
            <a:endParaRPr lang="fr-FR"/>
          </a:p>
        </p:txBody>
      </p:sp>
      <p:pic>
        <p:nvPicPr>
          <p:cNvPr id="5" name="Espace réservé du contenu 4"/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1100195" y="1846263"/>
            <a:ext cx="4938712" cy="2118799"/>
          </a:xfrm>
          <a:prstGeom prst="rect">
            <a:avLst/>
          </a:prstGeom>
        </p:spPr>
      </p:pic>
      <p:pic>
        <p:nvPicPr>
          <p:cNvPr id="21" name="Espace réservé du contenu 17"/>
          <p:cNvPicPr>
            <a:picLocks noGrp="1" noChangeAspect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4761" y="1846263"/>
            <a:ext cx="4864079" cy="4022725"/>
          </a:xfrm>
          <a:prstGeom prst="rect">
            <a:avLst/>
          </a:prstGeom>
        </p:spPr>
      </p:pic>
      <p:sp>
        <p:nvSpPr>
          <p:cNvPr id="22" name="Rectangle à coins arrondis 21"/>
          <p:cNvSpPr/>
          <p:nvPr/>
        </p:nvSpPr>
        <p:spPr>
          <a:xfrm>
            <a:off x="6254761" y="2504209"/>
            <a:ext cx="998094" cy="446809"/>
          </a:xfrm>
          <a:prstGeom prst="roundRect">
            <a:avLst/>
          </a:prstGeom>
          <a:noFill/>
          <a:ln w="57150">
            <a:solidFill>
              <a:srgbClr val="C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Espace réservé du contenu 7"/>
          <p:cNvSpPr txBox="1">
            <a:spLocks/>
          </p:cNvSpPr>
          <p:nvPr/>
        </p:nvSpPr>
        <p:spPr>
          <a:xfrm>
            <a:off x="1097280" y="4073965"/>
            <a:ext cx="4937760" cy="2108626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3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r>
              <a:rPr lang="fr-FR" dirty="0" smtClean="0"/>
              <a:t>Donner seulement les blocs utiles</a:t>
            </a:r>
          </a:p>
          <a:p>
            <a:pPr lvl="1"/>
            <a:r>
              <a:rPr lang="fr-FR" dirty="0" smtClean="0"/>
              <a:t>Donner des blocs inutiles</a:t>
            </a:r>
          </a:p>
          <a:p>
            <a:pPr lvl="1"/>
            <a:r>
              <a:rPr lang="fr-FR" dirty="0" smtClean="0"/>
              <a:t>Limiter la quantité de certains blocs pour forcer l’utilisation d’autres blocs (boucles)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18548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VD : Zones d’édition (1)</a:t>
            </a:r>
            <a:endParaRPr lang="fr-FR" dirty="0"/>
          </a:p>
        </p:txBody>
      </p:sp>
      <p:pic>
        <p:nvPicPr>
          <p:cNvPr id="8" name="Espace réservé du contenu 7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337578" y="1846263"/>
            <a:ext cx="2897195" cy="4022725"/>
          </a:xfrm>
          <a:prstGeom prst="rect">
            <a:avLst/>
          </a:prstGeom>
        </p:spPr>
      </p:pic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B26DEA-9B87-4E9E-86A3-2F33BF566959}" type="datetime1">
              <a:rPr lang="fr-FR" smtClean="0"/>
              <a:t>19/01/2024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SPY</a:t>
            </a: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7A5B1-2E6A-4280-B8FF-F1057D69111C}" type="slidenum">
              <a:rPr lang="fr-FR" smtClean="0"/>
              <a:t>13</a:t>
            </a:fld>
            <a:endParaRPr lang="fr-FR"/>
          </a:p>
        </p:txBody>
      </p:sp>
      <p:pic>
        <p:nvPicPr>
          <p:cNvPr id="9" name="Espace réservé du contenu 2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2855" y="1846263"/>
            <a:ext cx="5875816" cy="4022725"/>
          </a:xfrm>
          <a:prstGeom prst="rect">
            <a:avLst/>
          </a:prstGeom>
        </p:spPr>
      </p:pic>
      <p:sp>
        <p:nvSpPr>
          <p:cNvPr id="13" name="Rectangle à coins arrondis 12"/>
          <p:cNvSpPr/>
          <p:nvPr/>
        </p:nvSpPr>
        <p:spPr>
          <a:xfrm>
            <a:off x="6906161" y="3079750"/>
            <a:ext cx="1374924" cy="2241550"/>
          </a:xfrm>
          <a:prstGeom prst="roundRect">
            <a:avLst>
              <a:gd name="adj" fmla="val 6087"/>
            </a:avLst>
          </a:prstGeom>
          <a:noFill/>
          <a:ln w="57150">
            <a:solidFill>
              <a:srgbClr val="C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21" name="Groupe 20"/>
          <p:cNvGrpSpPr/>
          <p:nvPr/>
        </p:nvGrpSpPr>
        <p:grpSpPr>
          <a:xfrm>
            <a:off x="6831724" y="2641599"/>
            <a:ext cx="4255376" cy="2218618"/>
            <a:chOff x="6831724" y="2641599"/>
            <a:chExt cx="4255376" cy="2218618"/>
          </a:xfrm>
        </p:grpSpPr>
        <p:sp>
          <p:nvSpPr>
            <p:cNvPr id="10" name="Ellipse 9"/>
            <p:cNvSpPr/>
            <p:nvPr/>
          </p:nvSpPr>
          <p:spPr>
            <a:xfrm>
              <a:off x="8448676" y="3384660"/>
              <a:ext cx="384174" cy="399392"/>
            </a:xfrm>
            <a:prstGeom prst="ellipse">
              <a:avLst/>
            </a:prstGeom>
            <a:noFill/>
            <a:ln w="57150">
              <a:solidFill>
                <a:srgbClr val="C0000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1" name="Ellipse 10"/>
            <p:cNvSpPr/>
            <p:nvPr/>
          </p:nvSpPr>
          <p:spPr>
            <a:xfrm>
              <a:off x="10696902" y="4464051"/>
              <a:ext cx="390198" cy="396166"/>
            </a:xfrm>
            <a:prstGeom prst="ellipse">
              <a:avLst/>
            </a:prstGeom>
            <a:noFill/>
            <a:ln w="57150">
              <a:solidFill>
                <a:srgbClr val="C0000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4" name="Rectangle à coins arrondis 13"/>
            <p:cNvSpPr/>
            <p:nvPr/>
          </p:nvSpPr>
          <p:spPr>
            <a:xfrm>
              <a:off x="6831724" y="2641599"/>
              <a:ext cx="1505826" cy="247651"/>
            </a:xfrm>
            <a:prstGeom prst="roundRect">
              <a:avLst/>
            </a:prstGeom>
            <a:noFill/>
            <a:ln w="57150">
              <a:solidFill>
                <a:srgbClr val="C0000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5" name="Forme libre 14"/>
            <p:cNvSpPr/>
            <p:nvPr/>
          </p:nvSpPr>
          <p:spPr>
            <a:xfrm>
              <a:off x="8349665" y="2782083"/>
              <a:ext cx="313735" cy="602577"/>
            </a:xfrm>
            <a:custGeom>
              <a:avLst/>
              <a:gdLst>
                <a:gd name="connsiteX0" fmla="*/ 0 w 300454"/>
                <a:gd name="connsiteY0" fmla="*/ 14290 h 613379"/>
                <a:gd name="connsiteX1" fmla="*/ 63062 w 300454"/>
                <a:gd name="connsiteY1" fmla="*/ 30055 h 613379"/>
                <a:gd name="connsiteX2" fmla="*/ 283780 w 300454"/>
                <a:gd name="connsiteY2" fmla="*/ 282303 h 613379"/>
                <a:gd name="connsiteX3" fmla="*/ 268014 w 300454"/>
                <a:gd name="connsiteY3" fmla="*/ 613379 h 613379"/>
                <a:gd name="connsiteX0" fmla="*/ 0 w 300454"/>
                <a:gd name="connsiteY0" fmla="*/ 0 h 599089"/>
                <a:gd name="connsiteX1" fmla="*/ 283780 w 300454"/>
                <a:gd name="connsiteY1" fmla="*/ 268013 h 599089"/>
                <a:gd name="connsiteX2" fmla="*/ 268014 w 300454"/>
                <a:gd name="connsiteY2" fmla="*/ 599089 h 599089"/>
                <a:gd name="connsiteX0" fmla="*/ 0 w 300454"/>
                <a:gd name="connsiteY0" fmla="*/ 0 h 599089"/>
                <a:gd name="connsiteX1" fmla="*/ 283780 w 300454"/>
                <a:gd name="connsiteY1" fmla="*/ 268013 h 599089"/>
                <a:gd name="connsiteX2" fmla="*/ 268014 w 300454"/>
                <a:gd name="connsiteY2" fmla="*/ 599089 h 599089"/>
                <a:gd name="connsiteX0" fmla="*/ 0 w 298779"/>
                <a:gd name="connsiteY0" fmla="*/ 0 h 599089"/>
                <a:gd name="connsiteX1" fmla="*/ 283780 w 298779"/>
                <a:gd name="connsiteY1" fmla="*/ 268013 h 599089"/>
                <a:gd name="connsiteX2" fmla="*/ 268014 w 298779"/>
                <a:gd name="connsiteY2" fmla="*/ 599089 h 599089"/>
                <a:gd name="connsiteX0" fmla="*/ 0 w 305118"/>
                <a:gd name="connsiteY0" fmla="*/ 0 h 599089"/>
                <a:gd name="connsiteX1" fmla="*/ 283780 w 305118"/>
                <a:gd name="connsiteY1" fmla="*/ 268013 h 599089"/>
                <a:gd name="connsiteX2" fmla="*/ 268014 w 305118"/>
                <a:gd name="connsiteY2" fmla="*/ 599089 h 599089"/>
                <a:gd name="connsiteX0" fmla="*/ 0 w 397188"/>
                <a:gd name="connsiteY0" fmla="*/ 0 h 613377"/>
                <a:gd name="connsiteX1" fmla="*/ 369505 w 397188"/>
                <a:gd name="connsiteY1" fmla="*/ 282301 h 613377"/>
                <a:gd name="connsiteX2" fmla="*/ 353739 w 397188"/>
                <a:gd name="connsiteY2" fmla="*/ 613377 h 613377"/>
                <a:gd name="connsiteX0" fmla="*/ 0 w 397188"/>
                <a:gd name="connsiteY0" fmla="*/ 0 h 613377"/>
                <a:gd name="connsiteX1" fmla="*/ 369505 w 397188"/>
                <a:gd name="connsiteY1" fmla="*/ 282301 h 613377"/>
                <a:gd name="connsiteX2" fmla="*/ 353739 w 397188"/>
                <a:gd name="connsiteY2" fmla="*/ 613377 h 613377"/>
                <a:gd name="connsiteX0" fmla="*/ 0 w 393220"/>
                <a:gd name="connsiteY0" fmla="*/ 0 h 613377"/>
                <a:gd name="connsiteX1" fmla="*/ 369505 w 393220"/>
                <a:gd name="connsiteY1" fmla="*/ 282301 h 613377"/>
                <a:gd name="connsiteX2" fmla="*/ 353739 w 393220"/>
                <a:gd name="connsiteY2" fmla="*/ 613377 h 613377"/>
                <a:gd name="connsiteX0" fmla="*/ 0 w 412746"/>
                <a:gd name="connsiteY0" fmla="*/ 0 h 656240"/>
                <a:gd name="connsiteX1" fmla="*/ 369505 w 412746"/>
                <a:gd name="connsiteY1" fmla="*/ 282301 h 656240"/>
                <a:gd name="connsiteX2" fmla="*/ 401364 w 412746"/>
                <a:gd name="connsiteY2" fmla="*/ 656240 h 656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12746" h="656240">
                  <a:moveTo>
                    <a:pt x="0" y="0"/>
                  </a:moveTo>
                  <a:cubicBezTo>
                    <a:pt x="116271" y="8211"/>
                    <a:pt x="302611" y="172928"/>
                    <a:pt x="369505" y="282301"/>
                  </a:cubicBezTo>
                  <a:cubicBezTo>
                    <a:pt x="436399" y="391674"/>
                    <a:pt x="407276" y="539312"/>
                    <a:pt x="401364" y="656240"/>
                  </a:cubicBezTo>
                </a:path>
              </a:pathLst>
            </a:custGeom>
            <a:noFill/>
            <a:ln w="57150">
              <a:solidFill>
                <a:srgbClr val="C00000"/>
              </a:solidFill>
              <a:headEnd type="none" w="med" len="med"/>
              <a:tailEnd type="arrow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6" name="Forme libre 15"/>
            <p:cNvSpPr/>
            <p:nvPr/>
          </p:nvSpPr>
          <p:spPr>
            <a:xfrm>
              <a:off x="8349665" y="2687495"/>
              <a:ext cx="2521535" cy="1776556"/>
            </a:xfrm>
            <a:custGeom>
              <a:avLst/>
              <a:gdLst>
                <a:gd name="connsiteX0" fmla="*/ 0 w 300454"/>
                <a:gd name="connsiteY0" fmla="*/ 14290 h 613379"/>
                <a:gd name="connsiteX1" fmla="*/ 63062 w 300454"/>
                <a:gd name="connsiteY1" fmla="*/ 30055 h 613379"/>
                <a:gd name="connsiteX2" fmla="*/ 283780 w 300454"/>
                <a:gd name="connsiteY2" fmla="*/ 282303 h 613379"/>
                <a:gd name="connsiteX3" fmla="*/ 268014 w 300454"/>
                <a:gd name="connsiteY3" fmla="*/ 613379 h 613379"/>
                <a:gd name="connsiteX0" fmla="*/ 0 w 300454"/>
                <a:gd name="connsiteY0" fmla="*/ 0 h 599089"/>
                <a:gd name="connsiteX1" fmla="*/ 283780 w 300454"/>
                <a:gd name="connsiteY1" fmla="*/ 268013 h 599089"/>
                <a:gd name="connsiteX2" fmla="*/ 268014 w 300454"/>
                <a:gd name="connsiteY2" fmla="*/ 599089 h 599089"/>
                <a:gd name="connsiteX0" fmla="*/ 0 w 300454"/>
                <a:gd name="connsiteY0" fmla="*/ 0 h 599089"/>
                <a:gd name="connsiteX1" fmla="*/ 283780 w 300454"/>
                <a:gd name="connsiteY1" fmla="*/ 268013 h 599089"/>
                <a:gd name="connsiteX2" fmla="*/ 268014 w 300454"/>
                <a:gd name="connsiteY2" fmla="*/ 599089 h 599089"/>
                <a:gd name="connsiteX0" fmla="*/ 0 w 298779"/>
                <a:gd name="connsiteY0" fmla="*/ 0 h 599089"/>
                <a:gd name="connsiteX1" fmla="*/ 283780 w 298779"/>
                <a:gd name="connsiteY1" fmla="*/ 268013 h 599089"/>
                <a:gd name="connsiteX2" fmla="*/ 268014 w 298779"/>
                <a:gd name="connsiteY2" fmla="*/ 599089 h 599089"/>
                <a:gd name="connsiteX0" fmla="*/ 0 w 305118"/>
                <a:gd name="connsiteY0" fmla="*/ 0 h 599089"/>
                <a:gd name="connsiteX1" fmla="*/ 283780 w 305118"/>
                <a:gd name="connsiteY1" fmla="*/ 268013 h 599089"/>
                <a:gd name="connsiteX2" fmla="*/ 268014 w 305118"/>
                <a:gd name="connsiteY2" fmla="*/ 599089 h 599089"/>
                <a:gd name="connsiteX0" fmla="*/ 0 w 397188"/>
                <a:gd name="connsiteY0" fmla="*/ 0 h 613377"/>
                <a:gd name="connsiteX1" fmla="*/ 369505 w 397188"/>
                <a:gd name="connsiteY1" fmla="*/ 282301 h 613377"/>
                <a:gd name="connsiteX2" fmla="*/ 353739 w 397188"/>
                <a:gd name="connsiteY2" fmla="*/ 613377 h 613377"/>
                <a:gd name="connsiteX0" fmla="*/ 0 w 397188"/>
                <a:gd name="connsiteY0" fmla="*/ 0 h 613377"/>
                <a:gd name="connsiteX1" fmla="*/ 369505 w 397188"/>
                <a:gd name="connsiteY1" fmla="*/ 282301 h 613377"/>
                <a:gd name="connsiteX2" fmla="*/ 353739 w 397188"/>
                <a:gd name="connsiteY2" fmla="*/ 613377 h 613377"/>
                <a:gd name="connsiteX0" fmla="*/ 0 w 393220"/>
                <a:gd name="connsiteY0" fmla="*/ 0 h 613377"/>
                <a:gd name="connsiteX1" fmla="*/ 369505 w 393220"/>
                <a:gd name="connsiteY1" fmla="*/ 282301 h 613377"/>
                <a:gd name="connsiteX2" fmla="*/ 353739 w 393220"/>
                <a:gd name="connsiteY2" fmla="*/ 613377 h 613377"/>
                <a:gd name="connsiteX0" fmla="*/ 0 w 412746"/>
                <a:gd name="connsiteY0" fmla="*/ 0 h 656240"/>
                <a:gd name="connsiteX1" fmla="*/ 369505 w 412746"/>
                <a:gd name="connsiteY1" fmla="*/ 282301 h 656240"/>
                <a:gd name="connsiteX2" fmla="*/ 401364 w 412746"/>
                <a:gd name="connsiteY2" fmla="*/ 656240 h 656240"/>
                <a:gd name="connsiteX0" fmla="*/ 0 w 2357263"/>
                <a:gd name="connsiteY0" fmla="*/ 0 h 1121060"/>
                <a:gd name="connsiteX1" fmla="*/ 2183065 w 2357263"/>
                <a:gd name="connsiteY1" fmla="*/ 747121 h 1121060"/>
                <a:gd name="connsiteX2" fmla="*/ 2214924 w 2357263"/>
                <a:gd name="connsiteY2" fmla="*/ 1121060 h 1121060"/>
                <a:gd name="connsiteX0" fmla="*/ 0 w 2357263"/>
                <a:gd name="connsiteY0" fmla="*/ 0 h 1121060"/>
                <a:gd name="connsiteX1" fmla="*/ 2183065 w 2357263"/>
                <a:gd name="connsiteY1" fmla="*/ 747121 h 1121060"/>
                <a:gd name="connsiteX2" fmla="*/ 2214924 w 2357263"/>
                <a:gd name="connsiteY2" fmla="*/ 1121060 h 1121060"/>
                <a:gd name="connsiteX0" fmla="*/ 0 w 3632274"/>
                <a:gd name="connsiteY0" fmla="*/ 0 h 2340260"/>
                <a:gd name="connsiteX1" fmla="*/ 2183065 w 3632274"/>
                <a:gd name="connsiteY1" fmla="*/ 747121 h 2340260"/>
                <a:gd name="connsiteX2" fmla="*/ 3632244 w 3632274"/>
                <a:gd name="connsiteY2" fmla="*/ 2340260 h 2340260"/>
                <a:gd name="connsiteX0" fmla="*/ 0 w 3632244"/>
                <a:gd name="connsiteY0" fmla="*/ 0 h 2340260"/>
                <a:gd name="connsiteX1" fmla="*/ 2183065 w 3632244"/>
                <a:gd name="connsiteY1" fmla="*/ 747121 h 2340260"/>
                <a:gd name="connsiteX2" fmla="*/ 3632244 w 3632244"/>
                <a:gd name="connsiteY2" fmla="*/ 2340260 h 2340260"/>
                <a:gd name="connsiteX0" fmla="*/ 0 w 3632244"/>
                <a:gd name="connsiteY0" fmla="*/ 0 h 2340260"/>
                <a:gd name="connsiteX1" fmla="*/ 2251645 w 3632244"/>
                <a:gd name="connsiteY1" fmla="*/ 663301 h 2340260"/>
                <a:gd name="connsiteX2" fmla="*/ 3632244 w 3632244"/>
                <a:gd name="connsiteY2" fmla="*/ 2340260 h 2340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632244" h="2340260">
                  <a:moveTo>
                    <a:pt x="0" y="0"/>
                  </a:moveTo>
                  <a:cubicBezTo>
                    <a:pt x="1007811" y="92031"/>
                    <a:pt x="1646271" y="273258"/>
                    <a:pt x="2251645" y="663301"/>
                  </a:cubicBezTo>
                  <a:cubicBezTo>
                    <a:pt x="2857019" y="1053344"/>
                    <a:pt x="3539096" y="1865192"/>
                    <a:pt x="3632244" y="2340260"/>
                  </a:cubicBezTo>
                </a:path>
              </a:pathLst>
            </a:custGeom>
            <a:noFill/>
            <a:ln w="57150">
              <a:solidFill>
                <a:srgbClr val="C00000"/>
              </a:solidFill>
              <a:headEnd type="none" w="med" len="med"/>
              <a:tailEnd type="arrow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7" name="ZoneTexte 16"/>
            <p:cNvSpPr txBox="1"/>
            <p:nvPr/>
          </p:nvSpPr>
          <p:spPr>
            <a:xfrm>
              <a:off x="10148950" y="2772099"/>
              <a:ext cx="421910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4000" b="1" dirty="0" smtClean="0">
                  <a:solidFill>
                    <a:srgbClr val="C00000"/>
                  </a:solidFill>
                </a:rPr>
                <a:t>?</a:t>
              </a:r>
              <a:endParaRPr lang="fr-FR" sz="4000" b="1" dirty="0">
                <a:solidFill>
                  <a:srgbClr val="C00000"/>
                </a:solidFill>
              </a:endParaRPr>
            </a:p>
          </p:txBody>
        </p:sp>
        <p:sp>
          <p:nvSpPr>
            <p:cNvPr id="18" name="ZoneTexte 17"/>
            <p:cNvSpPr txBox="1"/>
            <p:nvPr/>
          </p:nvSpPr>
          <p:spPr>
            <a:xfrm>
              <a:off x="8691160" y="2765424"/>
              <a:ext cx="421910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4000" b="1" dirty="0" smtClean="0">
                  <a:solidFill>
                    <a:srgbClr val="C00000"/>
                  </a:solidFill>
                </a:rPr>
                <a:t>?</a:t>
              </a:r>
              <a:endParaRPr lang="fr-FR" sz="4000" b="1" dirty="0">
                <a:solidFill>
                  <a:srgbClr val="C00000"/>
                </a:solidFill>
              </a:endParaRPr>
            </a:p>
          </p:txBody>
        </p:sp>
      </p:grpSp>
      <p:sp>
        <p:nvSpPr>
          <p:cNvPr id="19" name="Espace réservé du contenu 7"/>
          <p:cNvSpPr txBox="1">
            <a:spLocks/>
          </p:cNvSpPr>
          <p:nvPr/>
        </p:nvSpPr>
        <p:spPr>
          <a:xfrm>
            <a:off x="3246888" y="1845735"/>
            <a:ext cx="2407019" cy="4023253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3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r>
              <a:rPr lang="fr-FR" dirty="0" smtClean="0"/>
              <a:t>Pré-compléter une zone d’édition</a:t>
            </a:r>
          </a:p>
          <a:p>
            <a:pPr lvl="1"/>
            <a:r>
              <a:rPr lang="fr-FR" dirty="0" smtClean="0"/>
              <a:t>Activer le nommage</a:t>
            </a:r>
          </a:p>
          <a:p>
            <a:pPr lvl="1"/>
            <a:r>
              <a:rPr lang="fr-FR" dirty="0" smtClean="0"/>
              <a:t>Bloquer le </a:t>
            </a:r>
            <a:r>
              <a:rPr lang="fr-FR" dirty="0" err="1" smtClean="0"/>
              <a:t>Drag&amp;Drop</a:t>
            </a:r>
            <a:endParaRPr lang="fr-FR" dirty="0"/>
          </a:p>
        </p:txBody>
      </p:sp>
      <p:sp>
        <p:nvSpPr>
          <p:cNvPr id="20" name="Rectangle à coins arrondis 19"/>
          <p:cNvSpPr/>
          <p:nvPr/>
        </p:nvSpPr>
        <p:spPr>
          <a:xfrm>
            <a:off x="582905" y="4218235"/>
            <a:ext cx="2099969" cy="1759656"/>
          </a:xfrm>
          <a:prstGeom prst="roundRect">
            <a:avLst>
              <a:gd name="adj" fmla="val 6087"/>
            </a:avLst>
          </a:prstGeom>
          <a:noFill/>
          <a:ln w="57150">
            <a:solidFill>
              <a:srgbClr val="C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Rectangle à coins arrondis 21"/>
          <p:cNvSpPr/>
          <p:nvPr/>
        </p:nvSpPr>
        <p:spPr>
          <a:xfrm>
            <a:off x="422065" y="2475332"/>
            <a:ext cx="2462659" cy="306751"/>
          </a:xfrm>
          <a:prstGeom prst="roundRect">
            <a:avLst/>
          </a:prstGeom>
          <a:noFill/>
          <a:ln w="57150">
            <a:solidFill>
              <a:srgbClr val="C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10205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13" grpId="2" animBg="1"/>
      <p:bldP spid="20" grpId="0" animBg="1"/>
      <p:bldP spid="20" grpId="1" animBg="1"/>
      <p:bldP spid="22" grpId="0" animBg="1"/>
      <p:bldP spid="22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VD : Zones d’édition </a:t>
            </a:r>
            <a:r>
              <a:rPr lang="fr-FR" dirty="0" smtClean="0"/>
              <a:t>(2)</a:t>
            </a:r>
            <a:endParaRPr lang="fr-FR" dirty="0"/>
          </a:p>
        </p:txBody>
      </p:sp>
      <p:pic>
        <p:nvPicPr>
          <p:cNvPr id="7" name="Espace réservé du contenu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6230" y="1846263"/>
            <a:ext cx="4779866" cy="4022725"/>
          </a:xfrm>
        </p:spPr>
      </p:pic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3C6C0-46F7-4D32-95A2-90274B7DE193}" type="datetime1">
              <a:rPr lang="fr-FR" smtClean="0"/>
              <a:t>19/01/2024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SPY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7A5B1-2E6A-4280-B8FF-F1057D69111C}" type="slidenum">
              <a:rPr lang="fr-FR" smtClean="0"/>
              <a:t>14</a:t>
            </a:fld>
            <a:endParaRPr lang="fr-FR"/>
          </a:p>
        </p:txBody>
      </p:sp>
      <p:sp>
        <p:nvSpPr>
          <p:cNvPr id="8" name="Ellipse 7"/>
          <p:cNvSpPr/>
          <p:nvPr/>
        </p:nvSpPr>
        <p:spPr>
          <a:xfrm>
            <a:off x="4972322" y="3720524"/>
            <a:ext cx="482328" cy="485896"/>
          </a:xfrm>
          <a:prstGeom prst="ellipse">
            <a:avLst/>
          </a:prstGeom>
          <a:noFill/>
          <a:ln w="57150">
            <a:solidFill>
              <a:srgbClr val="C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Ellipse 8"/>
          <p:cNvSpPr/>
          <p:nvPr/>
        </p:nvSpPr>
        <p:spPr>
          <a:xfrm>
            <a:off x="4930758" y="4634924"/>
            <a:ext cx="482328" cy="485896"/>
          </a:xfrm>
          <a:prstGeom prst="ellipse">
            <a:avLst/>
          </a:prstGeom>
          <a:noFill/>
          <a:ln w="57150">
            <a:solidFill>
              <a:srgbClr val="C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à coins arrondis 9"/>
          <p:cNvSpPr/>
          <p:nvPr/>
        </p:nvSpPr>
        <p:spPr>
          <a:xfrm>
            <a:off x="4834732" y="2240420"/>
            <a:ext cx="588745" cy="1219753"/>
          </a:xfrm>
          <a:prstGeom prst="roundRect">
            <a:avLst>
              <a:gd name="adj" fmla="val 10064"/>
            </a:avLst>
          </a:prstGeom>
          <a:noFill/>
          <a:ln w="57150">
            <a:solidFill>
              <a:srgbClr val="C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40479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VD : Plateau de jeu</a:t>
            </a:r>
            <a:endParaRPr lang="fr-FR" dirty="0"/>
          </a:p>
        </p:txBody>
      </p:sp>
      <p:pic>
        <p:nvPicPr>
          <p:cNvPr id="8" name="Espace réservé du contenu 7"/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1096963" y="2117547"/>
            <a:ext cx="4938712" cy="3480156"/>
          </a:xfrm>
          <a:prstGeom prst="rect">
            <a:avLst/>
          </a:prstGeom>
        </p:spPr>
      </p:pic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1427401"/>
          </a:xfrm>
        </p:spPr>
        <p:txBody>
          <a:bodyPr>
            <a:normAutofit fontScale="92500"/>
          </a:bodyPr>
          <a:lstStyle/>
          <a:p>
            <a:pPr lvl="1"/>
            <a:r>
              <a:rPr lang="fr-FR" dirty="0" smtClean="0"/>
              <a:t>Taille du labyrinthe</a:t>
            </a:r>
          </a:p>
          <a:p>
            <a:pPr lvl="2"/>
            <a:r>
              <a:rPr lang="fr-FR" dirty="0" smtClean="0"/>
              <a:t>Prise d’informations =&gt; comprendre les données du problème</a:t>
            </a:r>
          </a:p>
          <a:p>
            <a:pPr lvl="1"/>
            <a:r>
              <a:rPr lang="fr-FR" dirty="0" smtClean="0"/>
              <a:t>Ajout et configuration des sentinelles</a:t>
            </a:r>
            <a:endParaRPr lang="fr-FR" dirty="0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B26DEA-9B87-4E9E-86A3-2F33BF566959}" type="datetime1">
              <a:rPr lang="fr-FR" smtClean="0"/>
              <a:t>19/01/2024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SPY</a:t>
            </a: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7A5B1-2E6A-4280-B8FF-F1057D69111C}" type="slidenum">
              <a:rPr lang="fr-FR" smtClean="0"/>
              <a:t>15</a:t>
            </a:fld>
            <a:endParaRPr lang="fr-FR"/>
          </a:p>
        </p:txBody>
      </p:sp>
      <p:pic>
        <p:nvPicPr>
          <p:cNvPr id="10" name="Imag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94318" y="3273136"/>
            <a:ext cx="5083204" cy="2917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3926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VD : Contrôle de l’exécution</a:t>
            </a:r>
            <a:endParaRPr lang="fr-FR" dirty="0"/>
          </a:p>
        </p:txBody>
      </p:sp>
      <p:pic>
        <p:nvPicPr>
          <p:cNvPr id="8" name="Espace réservé du contenu 7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859585" y="1877284"/>
            <a:ext cx="3143689" cy="1505160"/>
          </a:xfrm>
          <a:prstGeom prst="rect">
            <a:avLst/>
          </a:prstGeom>
        </p:spPr>
      </p:pic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201168" lvl="1" indent="0">
              <a:buNone/>
            </a:pPr>
            <a:r>
              <a:rPr lang="fr-FR" dirty="0" smtClean="0"/>
              <a:t>Résolution d’un niveau en plusieurs étapes (illimité)</a:t>
            </a:r>
          </a:p>
          <a:p>
            <a:pPr marL="201168" lvl="1" indent="0">
              <a:buNone/>
            </a:pPr>
            <a:endParaRPr lang="fr-FR" dirty="0" smtClean="0"/>
          </a:p>
          <a:p>
            <a:pPr marL="201168" lvl="1" indent="0">
              <a:buNone/>
            </a:pPr>
            <a:endParaRPr lang="fr-FR" dirty="0" smtClean="0"/>
          </a:p>
          <a:p>
            <a:pPr marL="201168" lvl="1" indent="0">
              <a:buNone/>
            </a:pPr>
            <a:r>
              <a:rPr lang="fr-FR" dirty="0" smtClean="0"/>
              <a:t>VS</a:t>
            </a:r>
          </a:p>
          <a:p>
            <a:pPr marL="201168" lvl="1" indent="0">
              <a:buNone/>
            </a:pPr>
            <a:endParaRPr lang="fr-FR" dirty="0" smtClean="0"/>
          </a:p>
          <a:p>
            <a:pPr marL="201168" lvl="1" indent="0">
              <a:buNone/>
            </a:pPr>
            <a:endParaRPr lang="fr-FR" dirty="0" smtClean="0"/>
          </a:p>
          <a:p>
            <a:pPr marL="201168" lvl="1" indent="0">
              <a:buNone/>
            </a:pPr>
            <a:r>
              <a:rPr lang="fr-FR" dirty="0" smtClean="0"/>
              <a:t>Résoudre un problème en un nombre d’exécution limitée</a:t>
            </a:r>
            <a:endParaRPr lang="fr-FR" dirty="0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B26DEA-9B87-4E9E-86A3-2F33BF566959}" type="datetime1">
              <a:rPr lang="fr-FR" smtClean="0"/>
              <a:t>19/01/2024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SPY</a:t>
            </a: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7A5B1-2E6A-4280-B8FF-F1057D69111C}" type="slidenum">
              <a:rPr lang="fr-FR" smtClean="0"/>
              <a:t>16</a:t>
            </a:fld>
            <a:endParaRPr lang="fr-FR"/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59585" y="4225692"/>
            <a:ext cx="3267531" cy="1390844"/>
          </a:xfrm>
          <a:prstGeom prst="rect">
            <a:avLst/>
          </a:prstGeom>
        </p:spPr>
      </p:pic>
      <p:sp>
        <p:nvSpPr>
          <p:cNvPr id="10" name="Rectangle à coins arrondis 9"/>
          <p:cNvSpPr/>
          <p:nvPr/>
        </p:nvSpPr>
        <p:spPr>
          <a:xfrm>
            <a:off x="2372330" y="1845735"/>
            <a:ext cx="530502" cy="500977"/>
          </a:xfrm>
          <a:prstGeom prst="roundRect">
            <a:avLst/>
          </a:prstGeom>
          <a:noFill/>
          <a:ln w="57150">
            <a:solidFill>
              <a:srgbClr val="C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à coins arrondis 10"/>
          <p:cNvSpPr/>
          <p:nvPr/>
        </p:nvSpPr>
        <p:spPr>
          <a:xfrm>
            <a:off x="2411619" y="4225692"/>
            <a:ext cx="565649" cy="574090"/>
          </a:xfrm>
          <a:prstGeom prst="roundRect">
            <a:avLst/>
          </a:prstGeom>
          <a:noFill/>
          <a:ln w="57150">
            <a:solidFill>
              <a:srgbClr val="C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05081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Exploitation des variables didactiques</a:t>
            </a:r>
            <a:endParaRPr lang="fr-FR" dirty="0"/>
          </a:p>
        </p:txBody>
      </p:sp>
      <p:sp>
        <p:nvSpPr>
          <p:cNvPr id="9" name="Espace réservé du contenu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Comment exploiter ces variables didactiques pour informer les enseignants sur les compétences impliquées dans un niveau ?</a:t>
            </a:r>
          </a:p>
          <a:p>
            <a:pPr lvl="1"/>
            <a:r>
              <a:rPr lang="fr-FR" dirty="0" smtClean="0"/>
              <a:t>Proposition d’un formalisme pour décrire les compétences à partir des fonctionnalités de jeu</a:t>
            </a:r>
          </a:p>
          <a:p>
            <a:pPr lvl="1"/>
            <a:r>
              <a:rPr lang="fr-FR" dirty="0" smtClean="0"/>
              <a:t>Description des compétences du PIAF</a:t>
            </a:r>
          </a:p>
          <a:p>
            <a:pPr lvl="1"/>
            <a:r>
              <a:rPr lang="fr-FR" dirty="0" smtClean="0"/>
              <a:t>Intégration à SPY…</a:t>
            </a:r>
            <a:endParaRPr lang="fr-FR" dirty="0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B26DEA-9B87-4E9E-86A3-2F33BF566959}" type="datetime1">
              <a:rPr lang="fr-FR" smtClean="0"/>
              <a:t>19/01/2024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SPY</a:t>
            </a: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7A5B1-2E6A-4280-B8FF-F1057D69111C}" type="slidenum">
              <a:rPr lang="fr-FR" smtClean="0"/>
              <a:t>17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5185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… pour analyser les compétences d’un niveau</a:t>
            </a:r>
            <a:endParaRPr lang="fr-FR" dirty="0"/>
          </a:p>
        </p:txBody>
      </p:sp>
      <p:pic>
        <p:nvPicPr>
          <p:cNvPr id="9" name="Espace réservé du contenu 8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5318" y="1846263"/>
            <a:ext cx="9141690" cy="4022725"/>
          </a:xfrm>
        </p:spPr>
      </p:pic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B26DEA-9B87-4E9E-86A3-2F33BF566959}" type="datetime1">
              <a:rPr lang="fr-FR" smtClean="0"/>
              <a:t>19/01/2024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SPY</a:t>
            </a: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7A5B1-2E6A-4280-B8FF-F1057D69111C}" type="slidenum">
              <a:rPr lang="fr-FR" smtClean="0"/>
              <a:t>18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03102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… pour filtrer les niveaux par compétences</a:t>
            </a:r>
            <a:endParaRPr lang="fr-FR" dirty="0"/>
          </a:p>
        </p:txBody>
      </p:sp>
      <p:pic>
        <p:nvPicPr>
          <p:cNvPr id="7" name="Espace réservé du contenu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8952" y="1846263"/>
            <a:ext cx="7194422" cy="4022725"/>
          </a:xfrm>
        </p:spPr>
      </p:pic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806C4B-1171-478A-BB61-AF696CB3BFF8}" type="datetime1">
              <a:rPr lang="fr-FR" smtClean="0"/>
              <a:t>19/01/2024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SPY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7A5B1-2E6A-4280-B8FF-F1057D69111C}" type="slidenum">
              <a:rPr lang="fr-FR" smtClean="0"/>
              <a:t>19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16598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fr-FR" dirty="0" smtClean="0"/>
              <a:t>D’où vient SPY ?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294992" y="1825625"/>
            <a:ext cx="8058807" cy="3392761"/>
          </a:xfrm>
        </p:spPr>
        <p:txBody>
          <a:bodyPr>
            <a:normAutofit fontScale="85000" lnSpcReduction="10000"/>
          </a:bodyPr>
          <a:lstStyle/>
          <a:p>
            <a:r>
              <a:rPr lang="fr-FR" dirty="0" smtClean="0"/>
              <a:t>Projet ANR IE-CARE</a:t>
            </a:r>
          </a:p>
          <a:p>
            <a:r>
              <a:rPr lang="fr-FR" dirty="0" smtClean="0"/>
              <a:t>Thème : Pensée informatique à l’école primaire</a:t>
            </a:r>
            <a:endParaRPr lang="fr-FR" dirty="0"/>
          </a:p>
          <a:p>
            <a:r>
              <a:rPr lang="fr-FR" dirty="0" smtClean="0"/>
              <a:t>Axes : représentations, dispositifs, formation</a:t>
            </a:r>
            <a:endParaRPr lang="fr-FR" dirty="0"/>
          </a:p>
          <a:p>
            <a:endParaRPr lang="fr-FR" dirty="0" smtClean="0"/>
          </a:p>
          <a:p>
            <a:r>
              <a:rPr lang="fr-FR" dirty="0" smtClean="0"/>
              <a:t>Projet Lyon 2 (porteur Bertrand Marne)</a:t>
            </a:r>
          </a:p>
          <a:p>
            <a:r>
              <a:rPr lang="fr-FR" dirty="0" smtClean="0"/>
              <a:t>Thème : Conception participative de jeu sérieux pour l’apprentissage de la programmation à l’école primaire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340F9E-B33C-495B-8E51-9AD919F3F3ED}" type="datetime1">
              <a:rPr lang="fr-FR" smtClean="0"/>
              <a:t>19/01/2024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SPY</a:t>
            </a:r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7A5B1-2E6A-4280-B8FF-F1057D69111C}" type="slidenum">
              <a:rPr lang="fr-FR" smtClean="0"/>
              <a:t>2</a:t>
            </a:fld>
            <a:endParaRPr lang="fr-FR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850" y="1825625"/>
            <a:ext cx="1943895" cy="1309135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838200" y="3693141"/>
            <a:ext cx="196002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200" dirty="0" smtClean="0"/>
              <a:t>Meta-</a:t>
            </a:r>
            <a:r>
              <a:rPr lang="fr-FR" sz="3200" dirty="0" err="1" smtClean="0"/>
              <a:t>Dect</a:t>
            </a:r>
            <a:endParaRPr lang="fr-FR" sz="3200" dirty="0"/>
          </a:p>
        </p:txBody>
      </p:sp>
      <p:sp>
        <p:nvSpPr>
          <p:cNvPr id="6" name="Espace réservé du contenu 2"/>
          <p:cNvSpPr txBox="1">
            <a:spLocks/>
          </p:cNvSpPr>
          <p:nvPr/>
        </p:nvSpPr>
        <p:spPr>
          <a:xfrm>
            <a:off x="838200" y="5353324"/>
            <a:ext cx="10515599" cy="92704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dirty="0" smtClean="0"/>
              <a:t>Proposition : Concevoir et </a:t>
            </a:r>
            <a:r>
              <a:rPr lang="fr-FR" dirty="0" smtClean="0">
                <a:solidFill>
                  <a:srgbClr val="FF0000"/>
                </a:solidFill>
              </a:rPr>
              <a:t>partager</a:t>
            </a:r>
            <a:r>
              <a:rPr lang="fr-FR" dirty="0" smtClean="0"/>
              <a:t> un jeu sérieux </a:t>
            </a:r>
            <a:r>
              <a:rPr lang="fr-FR" dirty="0" smtClean="0">
                <a:solidFill>
                  <a:srgbClr val="FF0000"/>
                </a:solidFill>
              </a:rPr>
              <a:t>adaptable</a:t>
            </a:r>
            <a:r>
              <a:rPr lang="fr-FR" dirty="0" smtClean="0"/>
              <a:t> sur le thème de la pensée informatique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96790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… pour analyser les compétence d’un scénario</a:t>
            </a:r>
            <a:endParaRPr lang="fr-FR" dirty="0"/>
          </a:p>
        </p:txBody>
      </p:sp>
      <p:pic>
        <p:nvPicPr>
          <p:cNvPr id="9" name="Espace réservé du contenu 8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1320" y="1846263"/>
            <a:ext cx="2949998" cy="4022725"/>
          </a:xfrm>
        </p:spPr>
      </p:pic>
      <p:pic>
        <p:nvPicPr>
          <p:cNvPr id="10" name="Espace réservé du contenu 9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9271" y="1846263"/>
            <a:ext cx="2955058" cy="4022725"/>
          </a:xfrm>
        </p:spPr>
      </p:pic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806C4B-1171-478A-BB61-AF696CB3BFF8}" type="datetime1">
              <a:rPr lang="fr-FR" smtClean="0"/>
              <a:t>19/01/2024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SPY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7A5B1-2E6A-4280-B8FF-F1057D69111C}" type="slidenum">
              <a:rPr lang="fr-FR" smtClean="0"/>
              <a:t>20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6859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SPY : un jeu partagé</a:t>
            </a:r>
            <a:endParaRPr lang="fr-FR" i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fr-FR" i="1" dirty="0" smtClean="0"/>
              <a:t>Free to </a:t>
            </a:r>
            <a:r>
              <a:rPr lang="fr-FR" i="1" dirty="0" err="1" smtClean="0"/>
              <a:t>play</a:t>
            </a:r>
            <a:r>
              <a:rPr lang="fr-FR" dirty="0" smtClean="0"/>
              <a:t> : </a:t>
            </a:r>
            <a:r>
              <a:rPr lang="fr-FR" dirty="0">
                <a:hlinkClick r:id="rId2"/>
              </a:rPr>
              <a:t>https://</a:t>
            </a:r>
            <a:r>
              <a:rPr lang="fr-FR" dirty="0" smtClean="0">
                <a:hlinkClick r:id="rId2"/>
              </a:rPr>
              <a:t>spy.lip6.fr</a:t>
            </a:r>
            <a:endParaRPr lang="fr-FR" dirty="0" smtClean="0"/>
          </a:p>
          <a:p>
            <a:pPr lvl="1"/>
            <a:r>
              <a:rPr lang="fr-FR" dirty="0" smtClean="0"/>
              <a:t>6 scénarios / 59 niveaux</a:t>
            </a:r>
          </a:p>
          <a:p>
            <a:pPr lvl="1"/>
            <a:r>
              <a:rPr lang="fr-FR" dirty="0" smtClean="0"/>
              <a:t>Personnalisable : Editeur </a:t>
            </a:r>
            <a:r>
              <a:rPr lang="fr-FR" dirty="0"/>
              <a:t>de niveau </a:t>
            </a:r>
            <a:r>
              <a:rPr lang="fr-FR" dirty="0" smtClean="0"/>
              <a:t>+ Editeur de scénario</a:t>
            </a:r>
          </a:p>
          <a:p>
            <a:pPr lvl="1"/>
            <a:r>
              <a:rPr lang="fr-FR" dirty="0" err="1" smtClean="0"/>
              <a:t>WebGL</a:t>
            </a:r>
            <a:r>
              <a:rPr lang="fr-FR" dirty="0"/>
              <a:t> multiplateforme</a:t>
            </a:r>
            <a:endParaRPr lang="fr-FR" dirty="0" smtClean="0"/>
          </a:p>
          <a:p>
            <a:r>
              <a:rPr lang="fr-FR" i="1" dirty="0" smtClean="0"/>
              <a:t>Open source</a:t>
            </a:r>
          </a:p>
          <a:p>
            <a:pPr lvl="1"/>
            <a:r>
              <a:rPr lang="fr-FR" dirty="0" err="1" smtClean="0"/>
              <a:t>Github</a:t>
            </a:r>
            <a:r>
              <a:rPr lang="fr-FR" dirty="0" smtClean="0"/>
              <a:t> </a:t>
            </a:r>
            <a:r>
              <a:rPr lang="fr-FR" dirty="0"/>
              <a:t>: </a:t>
            </a:r>
            <a:r>
              <a:rPr lang="fr-FR" dirty="0">
                <a:hlinkClick r:id="rId3"/>
              </a:rPr>
              <a:t>https://</a:t>
            </a:r>
            <a:r>
              <a:rPr lang="fr-FR" dirty="0" smtClean="0">
                <a:hlinkClick r:id="rId3"/>
              </a:rPr>
              <a:t>github.com/Mocahteam/SPY</a:t>
            </a:r>
            <a:endParaRPr lang="fr-FR" dirty="0" smtClean="0"/>
          </a:p>
          <a:p>
            <a:pPr lvl="1"/>
            <a:r>
              <a:rPr lang="fr-FR" dirty="0" err="1" smtClean="0"/>
              <a:t>Unity</a:t>
            </a:r>
            <a:endParaRPr lang="fr-FR" dirty="0" smtClean="0"/>
          </a:p>
          <a:p>
            <a:pPr lvl="1"/>
            <a:r>
              <a:rPr lang="fr-FR" dirty="0" smtClean="0"/>
              <a:t>Bibliothèque FYFY</a:t>
            </a:r>
          </a:p>
          <a:p>
            <a:r>
              <a:rPr lang="fr-FR" i="1" dirty="0" smtClean="0"/>
              <a:t>Open data</a:t>
            </a:r>
          </a:p>
          <a:p>
            <a:pPr lvl="1"/>
            <a:r>
              <a:rPr lang="fr-FR" dirty="0">
                <a:hlinkClick r:id="rId4"/>
              </a:rPr>
              <a:t>https://spy.lip6.fr/openTraces.html</a:t>
            </a:r>
            <a:endParaRPr lang="fr-FR" i="1" dirty="0" smtClean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F1074-E466-4B9A-900B-1DDA4E5B5F76}" type="datetime1">
              <a:rPr lang="fr-FR" smtClean="0"/>
              <a:t>19/01/2024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SPY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7A5B1-2E6A-4280-B8FF-F1057D69111C}" type="slidenum">
              <a:rPr lang="fr-FR" smtClean="0"/>
              <a:t>21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0025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Format de trace </a:t>
            </a:r>
            <a:r>
              <a:rPr lang="fr-FR" dirty="0" err="1" smtClean="0"/>
              <a:t>xAPI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Structure d’un </a:t>
            </a:r>
            <a:r>
              <a:rPr lang="fr-FR" i="1" dirty="0" err="1" smtClean="0"/>
              <a:t>statement</a:t>
            </a:r>
            <a:r>
              <a:rPr lang="fr-FR" dirty="0" smtClean="0"/>
              <a:t> : Acteur/Verbe/Objet</a:t>
            </a:r>
          </a:p>
          <a:p>
            <a:pPr lvl="1"/>
            <a:r>
              <a:rPr lang="fr-FR" dirty="0"/>
              <a:t>Acteur : identifiant unique généré au lancement du jeu</a:t>
            </a:r>
          </a:p>
          <a:p>
            <a:pPr lvl="1"/>
            <a:r>
              <a:rPr lang="fr-FR" dirty="0">
                <a:solidFill>
                  <a:schemeClr val="tx1"/>
                </a:solidFill>
              </a:rPr>
              <a:t>Verbes : </a:t>
            </a:r>
            <a:r>
              <a:rPr lang="fr-FR" i="1" dirty="0" err="1">
                <a:solidFill>
                  <a:schemeClr val="tx1"/>
                </a:solidFill>
              </a:rPr>
              <a:t>executed</a:t>
            </a:r>
            <a:r>
              <a:rPr lang="fr-FR" i="1" dirty="0">
                <a:solidFill>
                  <a:schemeClr val="tx1"/>
                </a:solidFill>
              </a:rPr>
              <a:t>, </a:t>
            </a:r>
            <a:r>
              <a:rPr lang="fr-FR" i="1" dirty="0" err="1">
                <a:solidFill>
                  <a:schemeClr val="tx1"/>
                </a:solidFill>
              </a:rPr>
              <a:t>stopped</a:t>
            </a:r>
            <a:r>
              <a:rPr lang="fr-FR" i="1" dirty="0">
                <a:solidFill>
                  <a:schemeClr val="tx1"/>
                </a:solidFill>
              </a:rPr>
              <a:t>, </a:t>
            </a:r>
            <a:r>
              <a:rPr lang="fr-FR" i="1" dirty="0" err="1">
                <a:solidFill>
                  <a:schemeClr val="tx1"/>
                </a:solidFill>
              </a:rPr>
              <a:t>bugged</a:t>
            </a:r>
            <a:r>
              <a:rPr lang="fr-FR" i="1" dirty="0">
                <a:solidFill>
                  <a:schemeClr val="tx1"/>
                </a:solidFill>
              </a:rPr>
              <a:t>, </a:t>
            </a:r>
            <a:r>
              <a:rPr lang="fr-FR" i="1" dirty="0" err="1">
                <a:solidFill>
                  <a:schemeClr val="tx1"/>
                </a:solidFill>
              </a:rPr>
              <a:t>resumed</a:t>
            </a:r>
            <a:r>
              <a:rPr lang="fr-FR" i="1" dirty="0">
                <a:solidFill>
                  <a:schemeClr val="tx1"/>
                </a:solidFill>
              </a:rPr>
              <a:t>, </a:t>
            </a:r>
            <a:r>
              <a:rPr lang="fr-FR" i="1" dirty="0" err="1">
                <a:solidFill>
                  <a:schemeClr val="tx1"/>
                </a:solidFill>
              </a:rPr>
              <a:t>paused</a:t>
            </a:r>
            <a:r>
              <a:rPr lang="fr-FR" i="1" dirty="0">
                <a:solidFill>
                  <a:schemeClr val="tx1"/>
                </a:solidFill>
              </a:rPr>
              <a:t>, </a:t>
            </a:r>
            <a:r>
              <a:rPr lang="fr-FR" i="1" dirty="0" err="1">
                <a:solidFill>
                  <a:schemeClr val="tx1"/>
                </a:solidFill>
              </a:rPr>
              <a:t>stepped</a:t>
            </a:r>
            <a:r>
              <a:rPr lang="fr-FR" i="1" dirty="0">
                <a:solidFill>
                  <a:schemeClr val="tx1"/>
                </a:solidFill>
              </a:rPr>
              <a:t>, </a:t>
            </a:r>
            <a:r>
              <a:rPr lang="fr-FR" i="1" dirty="0" err="1">
                <a:solidFill>
                  <a:schemeClr val="tx1"/>
                </a:solidFill>
              </a:rPr>
              <a:t>inserted</a:t>
            </a:r>
            <a:r>
              <a:rPr lang="fr-FR" i="1" dirty="0">
                <a:solidFill>
                  <a:schemeClr val="tx1"/>
                </a:solidFill>
              </a:rPr>
              <a:t>, </a:t>
            </a:r>
            <a:r>
              <a:rPr lang="fr-FR" i="1" dirty="0" err="1">
                <a:solidFill>
                  <a:schemeClr val="tx1"/>
                </a:solidFill>
              </a:rPr>
              <a:t>deleted</a:t>
            </a:r>
            <a:r>
              <a:rPr lang="fr-FR" i="1" dirty="0">
                <a:solidFill>
                  <a:schemeClr val="tx1"/>
                </a:solidFill>
              </a:rPr>
              <a:t>, </a:t>
            </a:r>
            <a:r>
              <a:rPr lang="fr-FR" i="1" dirty="0" err="1">
                <a:solidFill>
                  <a:schemeClr val="tx1"/>
                </a:solidFill>
              </a:rPr>
              <a:t>modified</a:t>
            </a:r>
            <a:r>
              <a:rPr lang="fr-FR" i="1" dirty="0">
                <a:solidFill>
                  <a:schemeClr val="tx1"/>
                </a:solidFill>
              </a:rPr>
              <a:t>, </a:t>
            </a:r>
            <a:r>
              <a:rPr lang="fr-FR" i="1" dirty="0" err="1">
                <a:solidFill>
                  <a:schemeClr val="tx1"/>
                </a:solidFill>
              </a:rPr>
              <a:t>launched</a:t>
            </a:r>
            <a:r>
              <a:rPr lang="fr-FR" i="1" dirty="0">
                <a:solidFill>
                  <a:schemeClr val="tx1"/>
                </a:solidFill>
              </a:rPr>
              <a:t>, </a:t>
            </a:r>
            <a:r>
              <a:rPr lang="fr-FR" i="1" dirty="0" err="1">
                <a:solidFill>
                  <a:schemeClr val="tx1"/>
                </a:solidFill>
              </a:rPr>
              <a:t>exited</a:t>
            </a:r>
            <a:r>
              <a:rPr lang="fr-FR" i="1" dirty="0">
                <a:solidFill>
                  <a:schemeClr val="tx1"/>
                </a:solidFill>
              </a:rPr>
              <a:t>, </a:t>
            </a:r>
            <a:r>
              <a:rPr lang="fr-FR" i="1" dirty="0" err="1">
                <a:solidFill>
                  <a:schemeClr val="tx1"/>
                </a:solidFill>
              </a:rPr>
              <a:t>completed</a:t>
            </a:r>
            <a:r>
              <a:rPr lang="fr-FR" i="1" dirty="0">
                <a:solidFill>
                  <a:schemeClr val="tx1"/>
                </a:solidFill>
              </a:rPr>
              <a:t>, </a:t>
            </a:r>
            <a:r>
              <a:rPr lang="fr-FR" i="1" dirty="0" err="1" smtClean="0">
                <a:solidFill>
                  <a:schemeClr val="tx1"/>
                </a:solidFill>
              </a:rPr>
              <a:t>opened</a:t>
            </a:r>
            <a:r>
              <a:rPr lang="fr-FR" i="1" dirty="0">
                <a:solidFill>
                  <a:schemeClr val="tx1"/>
                </a:solidFill>
              </a:rPr>
              <a:t>, </a:t>
            </a:r>
            <a:r>
              <a:rPr lang="fr-FR" i="1" dirty="0" err="1">
                <a:solidFill>
                  <a:schemeClr val="tx1"/>
                </a:solidFill>
              </a:rPr>
              <a:t>closed</a:t>
            </a:r>
            <a:r>
              <a:rPr lang="fr-FR" i="1" dirty="0">
                <a:solidFill>
                  <a:schemeClr val="tx1"/>
                </a:solidFill>
              </a:rPr>
              <a:t>, </a:t>
            </a:r>
            <a:r>
              <a:rPr lang="fr-FR" i="1" dirty="0" err="1">
                <a:solidFill>
                  <a:schemeClr val="tx1"/>
                </a:solidFill>
              </a:rPr>
              <a:t>interacted</a:t>
            </a:r>
            <a:r>
              <a:rPr lang="fr-FR" i="1" dirty="0">
                <a:solidFill>
                  <a:schemeClr val="tx1"/>
                </a:solidFill>
              </a:rPr>
              <a:t>, </a:t>
            </a:r>
            <a:r>
              <a:rPr lang="fr-FR" i="1" dirty="0" err="1">
                <a:solidFill>
                  <a:schemeClr val="tx1"/>
                </a:solidFill>
              </a:rPr>
              <a:t>renamed</a:t>
            </a:r>
            <a:r>
              <a:rPr lang="fr-FR" i="1" dirty="0">
                <a:solidFill>
                  <a:schemeClr val="tx1"/>
                </a:solidFill>
              </a:rPr>
              <a:t>, </a:t>
            </a:r>
            <a:r>
              <a:rPr lang="fr-FR" i="1" dirty="0" err="1">
                <a:solidFill>
                  <a:schemeClr val="tx1"/>
                </a:solidFill>
              </a:rPr>
              <a:t>created</a:t>
            </a:r>
            <a:r>
              <a:rPr lang="fr-FR" i="1" dirty="0">
                <a:solidFill>
                  <a:schemeClr val="tx1"/>
                </a:solidFill>
              </a:rPr>
              <a:t>, </a:t>
            </a:r>
            <a:r>
              <a:rPr lang="fr-FR" i="1" dirty="0" err="1" smtClean="0">
                <a:solidFill>
                  <a:schemeClr val="tx1"/>
                </a:solidFill>
              </a:rPr>
              <a:t>cleaned</a:t>
            </a:r>
            <a:r>
              <a:rPr lang="fr-FR" i="1" dirty="0" smtClean="0">
                <a:solidFill>
                  <a:schemeClr val="tx1"/>
                </a:solidFill>
              </a:rPr>
              <a:t>, </a:t>
            </a:r>
            <a:r>
              <a:rPr lang="fr-FR" i="1" dirty="0" err="1" smtClean="0">
                <a:solidFill>
                  <a:schemeClr val="tx1"/>
                </a:solidFill>
              </a:rPr>
              <a:t>filtered</a:t>
            </a:r>
            <a:endParaRPr lang="fr-FR" i="1" dirty="0">
              <a:solidFill>
                <a:schemeClr val="tx1"/>
              </a:solidFill>
            </a:endParaRPr>
          </a:p>
          <a:p>
            <a:pPr lvl="1"/>
            <a:r>
              <a:rPr lang="fr-FR" dirty="0">
                <a:solidFill>
                  <a:schemeClr val="tx1"/>
                </a:solidFill>
              </a:rPr>
              <a:t>Objets : </a:t>
            </a:r>
            <a:r>
              <a:rPr lang="fr-FR" i="1" dirty="0">
                <a:solidFill>
                  <a:schemeClr val="tx1"/>
                </a:solidFill>
              </a:rPr>
              <a:t>program, block , </a:t>
            </a:r>
            <a:r>
              <a:rPr lang="fr-FR" i="1" dirty="0" err="1">
                <a:solidFill>
                  <a:schemeClr val="tx1"/>
                </a:solidFill>
              </a:rPr>
              <a:t>level</a:t>
            </a:r>
            <a:r>
              <a:rPr lang="fr-FR" i="1" dirty="0">
                <a:solidFill>
                  <a:schemeClr val="tx1"/>
                </a:solidFill>
              </a:rPr>
              <a:t> , briefing, </a:t>
            </a:r>
            <a:r>
              <a:rPr lang="fr-FR" i="1" dirty="0" smtClean="0">
                <a:solidFill>
                  <a:schemeClr val="tx1"/>
                </a:solidFill>
              </a:rPr>
              <a:t>script, camera, </a:t>
            </a:r>
            <a:r>
              <a:rPr lang="fr-FR" i="1" dirty="0" err="1" smtClean="0">
                <a:solidFill>
                  <a:schemeClr val="tx1"/>
                </a:solidFill>
              </a:rPr>
              <a:t>competencies</a:t>
            </a:r>
            <a:r>
              <a:rPr lang="fr-FR" i="1" dirty="0" smtClean="0">
                <a:solidFill>
                  <a:schemeClr val="tx1"/>
                </a:solidFill>
              </a:rPr>
              <a:t>, </a:t>
            </a:r>
            <a:r>
              <a:rPr lang="fr-FR" i="1" dirty="0" err="1" smtClean="0">
                <a:solidFill>
                  <a:schemeClr val="tx1"/>
                </a:solidFill>
              </a:rPr>
              <a:t>levelEditor</a:t>
            </a:r>
            <a:r>
              <a:rPr lang="fr-FR" i="1" dirty="0" smtClean="0">
                <a:solidFill>
                  <a:schemeClr val="tx1"/>
                </a:solidFill>
              </a:rPr>
              <a:t>, </a:t>
            </a:r>
            <a:r>
              <a:rPr lang="fr-FR" i="1" dirty="0" err="1" smtClean="0">
                <a:solidFill>
                  <a:schemeClr val="tx1"/>
                </a:solidFill>
              </a:rPr>
              <a:t>scenarioEditor</a:t>
            </a:r>
            <a:endParaRPr lang="fr-FR" i="1" dirty="0">
              <a:solidFill>
                <a:schemeClr val="tx1"/>
              </a:solidFill>
            </a:endParaRP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A97AB-62FD-41F5-9A62-AE0235C1E2A2}" type="datetime1">
              <a:rPr lang="fr-FR" smtClean="0"/>
              <a:t>19/01/2024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SPY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7A5B1-2E6A-4280-B8FF-F1057D69111C}" type="slidenum">
              <a:rPr lang="fr-FR" smtClean="0"/>
              <a:t>22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31022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Format de trace </a:t>
            </a:r>
            <a:r>
              <a:rPr lang="fr-FR" dirty="0" err="1" smtClean="0"/>
              <a:t>xAPI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Structure d’un </a:t>
            </a:r>
            <a:r>
              <a:rPr lang="fr-FR" i="1" dirty="0" err="1" smtClean="0"/>
              <a:t>statement</a:t>
            </a:r>
            <a:r>
              <a:rPr lang="fr-FR" dirty="0" smtClean="0"/>
              <a:t> : Acteur/Verbe/Objet</a:t>
            </a:r>
          </a:p>
          <a:p>
            <a:pPr lvl="1"/>
            <a:r>
              <a:rPr lang="fr-FR" dirty="0" smtClean="0"/>
              <a:t>Acteur : identifiant unique généré au lancement du jeu</a:t>
            </a:r>
          </a:p>
          <a:p>
            <a:pPr lvl="1"/>
            <a:r>
              <a:rPr lang="fr-FR" dirty="0" smtClean="0"/>
              <a:t>Verbes : </a:t>
            </a:r>
            <a:r>
              <a:rPr lang="fr-FR" i="1" dirty="0" err="1">
                <a:solidFill>
                  <a:srgbClr val="00B0F0"/>
                </a:solidFill>
              </a:rPr>
              <a:t>executed</a:t>
            </a:r>
            <a:r>
              <a:rPr lang="fr-FR" i="1" dirty="0"/>
              <a:t>, </a:t>
            </a:r>
            <a:r>
              <a:rPr lang="fr-FR" i="1" dirty="0" err="1">
                <a:solidFill>
                  <a:srgbClr val="00B0F0"/>
                </a:solidFill>
              </a:rPr>
              <a:t>stopped</a:t>
            </a:r>
            <a:r>
              <a:rPr lang="fr-FR" i="1" dirty="0"/>
              <a:t>, </a:t>
            </a:r>
            <a:r>
              <a:rPr lang="fr-FR" i="1" dirty="0" err="1">
                <a:solidFill>
                  <a:srgbClr val="00B0F0"/>
                </a:solidFill>
              </a:rPr>
              <a:t>bugged</a:t>
            </a:r>
            <a:r>
              <a:rPr lang="fr-FR" i="1" dirty="0"/>
              <a:t>, </a:t>
            </a:r>
            <a:r>
              <a:rPr lang="fr-FR" i="1" dirty="0" err="1">
                <a:solidFill>
                  <a:srgbClr val="00B0F0"/>
                </a:solidFill>
              </a:rPr>
              <a:t>resumed</a:t>
            </a:r>
            <a:r>
              <a:rPr lang="fr-FR" i="1" dirty="0"/>
              <a:t>, </a:t>
            </a:r>
            <a:r>
              <a:rPr lang="fr-FR" i="1" dirty="0" err="1">
                <a:solidFill>
                  <a:srgbClr val="00B0F0"/>
                </a:solidFill>
              </a:rPr>
              <a:t>paused</a:t>
            </a:r>
            <a:r>
              <a:rPr lang="fr-FR" i="1" dirty="0"/>
              <a:t>, </a:t>
            </a:r>
            <a:r>
              <a:rPr lang="fr-FR" i="1" dirty="0" err="1">
                <a:solidFill>
                  <a:srgbClr val="00B0F0"/>
                </a:solidFill>
              </a:rPr>
              <a:t>stepped</a:t>
            </a:r>
            <a:r>
              <a:rPr lang="fr-FR" i="1" dirty="0"/>
              <a:t>, </a:t>
            </a:r>
            <a:r>
              <a:rPr lang="fr-FR" i="1" dirty="0" err="1" smtClean="0">
                <a:solidFill>
                  <a:srgbClr val="FF0000"/>
                </a:solidFill>
              </a:rPr>
              <a:t>inserted</a:t>
            </a:r>
            <a:r>
              <a:rPr lang="fr-FR" i="1" dirty="0" smtClean="0"/>
              <a:t>, </a:t>
            </a:r>
            <a:r>
              <a:rPr lang="fr-FR" i="1" u="dbl" dirty="0" err="1" smtClean="0">
                <a:solidFill>
                  <a:srgbClr val="FF0000"/>
                </a:solidFill>
              </a:rPr>
              <a:t>deleted</a:t>
            </a:r>
            <a:r>
              <a:rPr lang="fr-FR" i="1" dirty="0" smtClean="0"/>
              <a:t>, </a:t>
            </a:r>
            <a:r>
              <a:rPr lang="fr-FR" i="1" dirty="0" err="1">
                <a:solidFill>
                  <a:srgbClr val="FF0000"/>
                </a:solidFill>
              </a:rPr>
              <a:t>modified</a:t>
            </a:r>
            <a:r>
              <a:rPr lang="fr-FR" i="1" dirty="0"/>
              <a:t>, </a:t>
            </a:r>
            <a:r>
              <a:rPr lang="fr-FR" i="1" dirty="0" err="1" smtClean="0">
                <a:solidFill>
                  <a:srgbClr val="7030A0"/>
                </a:solidFill>
              </a:rPr>
              <a:t>launched</a:t>
            </a:r>
            <a:r>
              <a:rPr lang="fr-FR" i="1" dirty="0" smtClean="0"/>
              <a:t>, </a:t>
            </a:r>
            <a:r>
              <a:rPr lang="fr-FR" i="1" dirty="0" err="1" smtClean="0">
                <a:solidFill>
                  <a:srgbClr val="7030A0"/>
                </a:solidFill>
              </a:rPr>
              <a:t>exited</a:t>
            </a:r>
            <a:r>
              <a:rPr lang="fr-FR" i="1" dirty="0" smtClean="0"/>
              <a:t>, </a:t>
            </a:r>
            <a:r>
              <a:rPr lang="fr-FR" i="1" dirty="0" err="1" smtClean="0">
                <a:solidFill>
                  <a:srgbClr val="7030A0"/>
                </a:solidFill>
              </a:rPr>
              <a:t>completed</a:t>
            </a:r>
            <a:r>
              <a:rPr lang="fr-FR" i="1" dirty="0" smtClean="0"/>
              <a:t>, </a:t>
            </a:r>
            <a:r>
              <a:rPr lang="fr-FR" i="1" u="sng" dirty="0" err="1" smtClean="0">
                <a:solidFill>
                  <a:srgbClr val="92D050"/>
                </a:solidFill>
              </a:rPr>
              <a:t>opened</a:t>
            </a:r>
            <a:r>
              <a:rPr lang="fr-FR" i="1" dirty="0" smtClean="0"/>
              <a:t>, </a:t>
            </a:r>
            <a:r>
              <a:rPr lang="fr-FR" i="1" dirty="0" err="1" smtClean="0">
                <a:solidFill>
                  <a:srgbClr val="92D050"/>
                </a:solidFill>
              </a:rPr>
              <a:t>closed</a:t>
            </a:r>
            <a:r>
              <a:rPr lang="fr-FR" i="1" dirty="0" smtClean="0"/>
              <a:t>, </a:t>
            </a:r>
            <a:r>
              <a:rPr lang="fr-FR" i="1" u="dash" dirty="0" err="1" smtClean="0">
                <a:solidFill>
                  <a:srgbClr val="92D050"/>
                </a:solidFill>
              </a:rPr>
              <a:t>interacted</a:t>
            </a:r>
            <a:r>
              <a:rPr lang="fr-FR" i="1" dirty="0" smtClean="0"/>
              <a:t>, </a:t>
            </a:r>
            <a:r>
              <a:rPr lang="fr-FR" i="1" dirty="0" err="1" smtClean="0">
                <a:solidFill>
                  <a:srgbClr val="FFC000"/>
                </a:solidFill>
              </a:rPr>
              <a:t>renamed</a:t>
            </a:r>
            <a:r>
              <a:rPr lang="fr-FR" i="1" dirty="0" smtClean="0"/>
              <a:t>, </a:t>
            </a:r>
            <a:r>
              <a:rPr lang="fr-FR" i="1" dirty="0" err="1" smtClean="0">
                <a:solidFill>
                  <a:srgbClr val="FFC000"/>
                </a:solidFill>
              </a:rPr>
              <a:t>created</a:t>
            </a:r>
            <a:r>
              <a:rPr lang="fr-FR" i="1" dirty="0" smtClean="0"/>
              <a:t>, </a:t>
            </a:r>
            <a:r>
              <a:rPr lang="fr-FR" i="1" dirty="0" err="1" smtClean="0">
                <a:solidFill>
                  <a:srgbClr val="FFC000"/>
                </a:solidFill>
              </a:rPr>
              <a:t>cleaned</a:t>
            </a:r>
            <a:r>
              <a:rPr lang="fr-FR" i="1" dirty="0" smtClean="0">
                <a:solidFill>
                  <a:schemeClr val="tx1"/>
                </a:solidFill>
              </a:rPr>
              <a:t>, </a:t>
            </a:r>
            <a:r>
              <a:rPr lang="fr-FR" i="1" dirty="0" err="1" smtClean="0">
                <a:solidFill>
                  <a:schemeClr val="tx1"/>
                </a:solidFill>
              </a:rPr>
              <a:t>filtered</a:t>
            </a:r>
            <a:endParaRPr lang="fr-FR" i="1" dirty="0" smtClean="0">
              <a:solidFill>
                <a:schemeClr val="tx1"/>
              </a:solidFill>
            </a:endParaRPr>
          </a:p>
          <a:p>
            <a:pPr lvl="1"/>
            <a:r>
              <a:rPr lang="fr-FR" dirty="0" smtClean="0"/>
              <a:t>Objets : </a:t>
            </a:r>
            <a:r>
              <a:rPr lang="fr-FR" i="1" dirty="0">
                <a:solidFill>
                  <a:srgbClr val="00B0F0"/>
                </a:solidFill>
              </a:rPr>
              <a:t>program</a:t>
            </a:r>
            <a:r>
              <a:rPr lang="fr-FR" i="1" dirty="0"/>
              <a:t>, </a:t>
            </a:r>
            <a:r>
              <a:rPr lang="fr-FR" i="1" dirty="0" smtClean="0">
                <a:solidFill>
                  <a:srgbClr val="FF0000"/>
                </a:solidFill>
              </a:rPr>
              <a:t>block</a:t>
            </a:r>
            <a:r>
              <a:rPr lang="fr-FR" i="1" dirty="0"/>
              <a:t> , </a:t>
            </a:r>
            <a:r>
              <a:rPr lang="fr-FR" i="1" dirty="0" err="1" smtClean="0">
                <a:solidFill>
                  <a:srgbClr val="7030A0"/>
                </a:solidFill>
              </a:rPr>
              <a:t>level</a:t>
            </a:r>
            <a:r>
              <a:rPr lang="fr-FR" i="1" dirty="0"/>
              <a:t> , </a:t>
            </a:r>
            <a:r>
              <a:rPr lang="fr-FR" i="1" dirty="0">
                <a:solidFill>
                  <a:srgbClr val="92D050"/>
                </a:solidFill>
              </a:rPr>
              <a:t>briefing</a:t>
            </a:r>
            <a:r>
              <a:rPr lang="fr-FR" i="1" dirty="0" smtClean="0"/>
              <a:t>, </a:t>
            </a:r>
            <a:r>
              <a:rPr lang="fr-FR" i="1" u="dbl" dirty="0" smtClean="0">
                <a:solidFill>
                  <a:srgbClr val="FFC000"/>
                </a:solidFill>
                <a:uFill>
                  <a:solidFill>
                    <a:srgbClr val="FF0000"/>
                  </a:solidFill>
                </a:uFill>
              </a:rPr>
              <a:t>script</a:t>
            </a:r>
            <a:r>
              <a:rPr lang="fr-FR" i="1" dirty="0">
                <a:solidFill>
                  <a:schemeClr val="tx1"/>
                </a:solidFill>
              </a:rPr>
              <a:t>, </a:t>
            </a:r>
            <a:r>
              <a:rPr lang="fr-FR" i="1" u="dash" dirty="0">
                <a:solidFill>
                  <a:srgbClr val="92D050"/>
                </a:solidFill>
              </a:rPr>
              <a:t>camera</a:t>
            </a:r>
            <a:r>
              <a:rPr lang="fr-FR" i="1" dirty="0">
                <a:solidFill>
                  <a:schemeClr val="tx1"/>
                </a:solidFill>
              </a:rPr>
              <a:t>, </a:t>
            </a:r>
            <a:r>
              <a:rPr lang="fr-FR" i="1" dirty="0" err="1">
                <a:solidFill>
                  <a:schemeClr val="tx1"/>
                </a:solidFill>
              </a:rPr>
              <a:t>competencies</a:t>
            </a:r>
            <a:r>
              <a:rPr lang="fr-FR" i="1" dirty="0">
                <a:solidFill>
                  <a:schemeClr val="tx1"/>
                </a:solidFill>
              </a:rPr>
              <a:t>, </a:t>
            </a:r>
            <a:r>
              <a:rPr lang="fr-FR" i="1" u="sng" dirty="0" err="1">
                <a:solidFill>
                  <a:srgbClr val="92D050"/>
                </a:solidFill>
              </a:rPr>
              <a:t>levelEditor</a:t>
            </a:r>
            <a:r>
              <a:rPr lang="fr-FR" i="1" dirty="0">
                <a:solidFill>
                  <a:schemeClr val="tx1"/>
                </a:solidFill>
              </a:rPr>
              <a:t>, </a:t>
            </a:r>
            <a:r>
              <a:rPr lang="fr-FR" i="1" u="sng" dirty="0" err="1" smtClean="0">
                <a:solidFill>
                  <a:srgbClr val="92D050"/>
                </a:solidFill>
              </a:rPr>
              <a:t>scenarioEditor</a:t>
            </a:r>
            <a:endParaRPr lang="fr-FR" i="1" u="sng" dirty="0" smtClean="0">
              <a:solidFill>
                <a:srgbClr val="92D050"/>
              </a:solidFill>
            </a:endParaRPr>
          </a:p>
          <a:p>
            <a:pPr lvl="1"/>
            <a:endParaRPr lang="fr-FR" i="1" u="sng" dirty="0">
              <a:solidFill>
                <a:srgbClr val="92D050"/>
              </a:solidFill>
            </a:endParaRPr>
          </a:p>
          <a:p>
            <a:pPr marL="201168" lvl="1" indent="0" algn="ctr">
              <a:buNone/>
            </a:pPr>
            <a:r>
              <a:rPr lang="fr-FR" dirty="0">
                <a:solidFill>
                  <a:schemeClr val="tx1"/>
                </a:solidFill>
                <a:hlinkClick r:id="rId2"/>
              </a:rPr>
              <a:t>https://</a:t>
            </a:r>
            <a:r>
              <a:rPr lang="fr-FR" dirty="0" smtClean="0">
                <a:solidFill>
                  <a:schemeClr val="tx1"/>
                </a:solidFill>
                <a:hlinkClick r:id="rId2"/>
              </a:rPr>
              <a:t>spy.lip6.fr/xapi/vocabulary.html</a:t>
            </a:r>
            <a:r>
              <a:rPr lang="fr-FR" dirty="0" smtClean="0">
                <a:solidFill>
                  <a:schemeClr val="tx1"/>
                </a:solidFill>
              </a:rPr>
              <a:t> 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59F0D-3B44-45C3-AD38-6B4D14ECA6D7}" type="datetime1">
              <a:rPr lang="fr-FR" smtClean="0"/>
              <a:t>19/01/2024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SPY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7A5B1-2E6A-4280-B8FF-F1057D69111C}" type="slidenum">
              <a:rPr lang="fr-FR" smtClean="0"/>
              <a:t>23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11289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Format de trace </a:t>
            </a:r>
            <a:r>
              <a:rPr lang="fr-FR" dirty="0" err="1" smtClean="0"/>
              <a:t>xAPI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Structure d’un </a:t>
            </a:r>
            <a:r>
              <a:rPr lang="fr-FR" i="1" dirty="0" err="1" smtClean="0"/>
              <a:t>statement</a:t>
            </a:r>
            <a:r>
              <a:rPr lang="fr-FR" dirty="0" smtClean="0"/>
              <a:t> : Acteur/Verbe/Objet</a:t>
            </a:r>
          </a:p>
          <a:p>
            <a:pPr lvl="1"/>
            <a:r>
              <a:rPr lang="fr-FR" dirty="0" smtClean="0"/>
              <a:t>Acteur : identifiant unique généré au lancement du jeu</a:t>
            </a:r>
          </a:p>
          <a:p>
            <a:pPr lvl="1"/>
            <a:r>
              <a:rPr lang="fr-FR" dirty="0" smtClean="0"/>
              <a:t>Verbes : </a:t>
            </a:r>
            <a:r>
              <a:rPr lang="fr-FR" i="1" dirty="0" err="1">
                <a:solidFill>
                  <a:srgbClr val="00B0F0"/>
                </a:solidFill>
              </a:rPr>
              <a:t>executed</a:t>
            </a:r>
            <a:r>
              <a:rPr lang="fr-FR" i="1" dirty="0"/>
              <a:t>, </a:t>
            </a:r>
            <a:r>
              <a:rPr lang="fr-FR" i="1" dirty="0" err="1">
                <a:solidFill>
                  <a:srgbClr val="00B0F0"/>
                </a:solidFill>
              </a:rPr>
              <a:t>stopped</a:t>
            </a:r>
            <a:r>
              <a:rPr lang="fr-FR" i="1" dirty="0"/>
              <a:t>, </a:t>
            </a:r>
            <a:r>
              <a:rPr lang="fr-FR" i="1" dirty="0" err="1">
                <a:solidFill>
                  <a:srgbClr val="00B0F0"/>
                </a:solidFill>
              </a:rPr>
              <a:t>bugged</a:t>
            </a:r>
            <a:r>
              <a:rPr lang="fr-FR" i="1" dirty="0"/>
              <a:t>, </a:t>
            </a:r>
            <a:r>
              <a:rPr lang="fr-FR" i="1" dirty="0" err="1">
                <a:solidFill>
                  <a:srgbClr val="00B0F0"/>
                </a:solidFill>
              </a:rPr>
              <a:t>resumed</a:t>
            </a:r>
            <a:r>
              <a:rPr lang="fr-FR" i="1" dirty="0"/>
              <a:t>, </a:t>
            </a:r>
            <a:r>
              <a:rPr lang="fr-FR" i="1" dirty="0" err="1">
                <a:solidFill>
                  <a:srgbClr val="00B0F0"/>
                </a:solidFill>
              </a:rPr>
              <a:t>paused</a:t>
            </a:r>
            <a:r>
              <a:rPr lang="fr-FR" i="1" dirty="0"/>
              <a:t>, </a:t>
            </a:r>
            <a:r>
              <a:rPr lang="fr-FR" i="1" dirty="0" err="1">
                <a:solidFill>
                  <a:srgbClr val="00B0F0"/>
                </a:solidFill>
              </a:rPr>
              <a:t>stepped</a:t>
            </a:r>
            <a:r>
              <a:rPr lang="fr-FR" i="1" dirty="0"/>
              <a:t>, </a:t>
            </a:r>
            <a:r>
              <a:rPr lang="fr-FR" i="1" dirty="0" err="1" smtClean="0">
                <a:solidFill>
                  <a:srgbClr val="FF0000"/>
                </a:solidFill>
              </a:rPr>
              <a:t>inserted</a:t>
            </a:r>
            <a:r>
              <a:rPr lang="fr-FR" i="1" dirty="0" smtClean="0"/>
              <a:t>, </a:t>
            </a:r>
            <a:r>
              <a:rPr lang="fr-FR" i="1" dirty="0" err="1" smtClean="0">
                <a:solidFill>
                  <a:srgbClr val="FF0000"/>
                </a:solidFill>
              </a:rPr>
              <a:t>deleted</a:t>
            </a:r>
            <a:r>
              <a:rPr lang="fr-FR" i="1" dirty="0" smtClean="0"/>
              <a:t>, </a:t>
            </a:r>
            <a:r>
              <a:rPr lang="fr-FR" i="1" dirty="0" err="1">
                <a:solidFill>
                  <a:srgbClr val="FF0000"/>
                </a:solidFill>
              </a:rPr>
              <a:t>modified</a:t>
            </a:r>
            <a:r>
              <a:rPr lang="fr-FR" i="1" dirty="0"/>
              <a:t>, </a:t>
            </a:r>
            <a:r>
              <a:rPr lang="fr-FR" i="1" dirty="0" err="1" smtClean="0">
                <a:solidFill>
                  <a:srgbClr val="7030A0"/>
                </a:solidFill>
              </a:rPr>
              <a:t>launched</a:t>
            </a:r>
            <a:r>
              <a:rPr lang="fr-FR" i="1" dirty="0" smtClean="0"/>
              <a:t>, </a:t>
            </a:r>
            <a:r>
              <a:rPr lang="fr-FR" i="1" dirty="0" err="1" smtClean="0">
                <a:solidFill>
                  <a:srgbClr val="7030A0"/>
                </a:solidFill>
              </a:rPr>
              <a:t>exited</a:t>
            </a:r>
            <a:r>
              <a:rPr lang="fr-FR" i="1" dirty="0" smtClean="0"/>
              <a:t>, </a:t>
            </a:r>
            <a:r>
              <a:rPr lang="fr-FR" i="1" dirty="0" err="1" smtClean="0">
                <a:solidFill>
                  <a:srgbClr val="7030A0"/>
                </a:solidFill>
              </a:rPr>
              <a:t>completed</a:t>
            </a:r>
            <a:r>
              <a:rPr lang="fr-FR" i="1" dirty="0" smtClean="0"/>
              <a:t>, </a:t>
            </a:r>
            <a:r>
              <a:rPr lang="fr-FR" i="1" dirty="0" err="1" smtClean="0">
                <a:solidFill>
                  <a:srgbClr val="92D050"/>
                </a:solidFill>
              </a:rPr>
              <a:t>openned</a:t>
            </a:r>
            <a:r>
              <a:rPr lang="fr-FR" i="1" dirty="0" smtClean="0"/>
              <a:t>, </a:t>
            </a:r>
            <a:r>
              <a:rPr lang="fr-FR" i="1" dirty="0" err="1" smtClean="0">
                <a:solidFill>
                  <a:srgbClr val="92D050"/>
                </a:solidFill>
              </a:rPr>
              <a:t>closed</a:t>
            </a:r>
            <a:r>
              <a:rPr lang="fr-FR" i="1" dirty="0" smtClean="0"/>
              <a:t>, </a:t>
            </a:r>
            <a:r>
              <a:rPr lang="fr-FR" i="1" dirty="0" err="1" smtClean="0">
                <a:solidFill>
                  <a:srgbClr val="92D050"/>
                </a:solidFill>
              </a:rPr>
              <a:t>interacted</a:t>
            </a:r>
            <a:r>
              <a:rPr lang="fr-FR" i="1" dirty="0" smtClean="0"/>
              <a:t>, </a:t>
            </a:r>
            <a:r>
              <a:rPr lang="fr-FR" i="1" dirty="0" err="1" smtClean="0">
                <a:solidFill>
                  <a:srgbClr val="FFC000"/>
                </a:solidFill>
              </a:rPr>
              <a:t>renamed</a:t>
            </a:r>
            <a:r>
              <a:rPr lang="fr-FR" i="1" dirty="0" smtClean="0"/>
              <a:t>, </a:t>
            </a:r>
            <a:r>
              <a:rPr lang="fr-FR" i="1" dirty="0" err="1" smtClean="0">
                <a:solidFill>
                  <a:srgbClr val="FFC000"/>
                </a:solidFill>
              </a:rPr>
              <a:t>created</a:t>
            </a:r>
            <a:r>
              <a:rPr lang="fr-FR" i="1" dirty="0" smtClean="0"/>
              <a:t>, </a:t>
            </a:r>
            <a:r>
              <a:rPr lang="fr-FR" i="1" dirty="0" err="1" smtClean="0">
                <a:solidFill>
                  <a:srgbClr val="FFC000"/>
                </a:solidFill>
              </a:rPr>
              <a:t>cleaned</a:t>
            </a:r>
            <a:endParaRPr lang="fr-FR" i="1" dirty="0" smtClean="0">
              <a:solidFill>
                <a:srgbClr val="FFC000"/>
              </a:solidFill>
            </a:endParaRPr>
          </a:p>
          <a:p>
            <a:pPr lvl="1"/>
            <a:r>
              <a:rPr lang="fr-FR" dirty="0" smtClean="0"/>
              <a:t>Objets : </a:t>
            </a:r>
            <a:r>
              <a:rPr lang="fr-FR" i="1" dirty="0">
                <a:solidFill>
                  <a:srgbClr val="00B0F0"/>
                </a:solidFill>
              </a:rPr>
              <a:t>program</a:t>
            </a:r>
            <a:r>
              <a:rPr lang="fr-FR" i="1" dirty="0"/>
              <a:t>, </a:t>
            </a:r>
            <a:r>
              <a:rPr lang="fr-FR" i="1" dirty="0" smtClean="0">
                <a:solidFill>
                  <a:srgbClr val="FF0000"/>
                </a:solidFill>
              </a:rPr>
              <a:t>block</a:t>
            </a:r>
            <a:r>
              <a:rPr lang="fr-FR" i="1" dirty="0"/>
              <a:t> , </a:t>
            </a:r>
            <a:r>
              <a:rPr lang="fr-FR" i="1" dirty="0" err="1" smtClean="0">
                <a:solidFill>
                  <a:srgbClr val="7030A0"/>
                </a:solidFill>
              </a:rPr>
              <a:t>level</a:t>
            </a:r>
            <a:r>
              <a:rPr lang="fr-FR" i="1" dirty="0"/>
              <a:t> , </a:t>
            </a:r>
            <a:r>
              <a:rPr lang="fr-FR" i="1" dirty="0">
                <a:solidFill>
                  <a:srgbClr val="92D050"/>
                </a:solidFill>
              </a:rPr>
              <a:t>briefing</a:t>
            </a:r>
            <a:r>
              <a:rPr lang="fr-FR" i="1" dirty="0" smtClean="0"/>
              <a:t>, </a:t>
            </a:r>
            <a:r>
              <a:rPr lang="fr-FR" i="1" dirty="0" smtClean="0">
                <a:solidFill>
                  <a:srgbClr val="FFC000"/>
                </a:solidFill>
              </a:rPr>
              <a:t>script</a:t>
            </a:r>
            <a:endParaRPr lang="fr-FR" i="1" dirty="0">
              <a:solidFill>
                <a:srgbClr val="7030A0"/>
              </a:solidFill>
            </a:endParaRP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06B4F-AE5B-4AFB-8A17-9787D962FF89}" type="datetime1">
              <a:rPr lang="fr-FR" smtClean="0"/>
              <a:t>19/01/2024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SPY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7A5B1-2E6A-4280-B8FF-F1057D69111C}" type="slidenum">
              <a:rPr lang="fr-FR" smtClean="0"/>
              <a:t>24</a:t>
            </a:fld>
            <a:endParaRPr lang="fr-FR"/>
          </a:p>
        </p:txBody>
      </p:sp>
      <p:sp>
        <p:nvSpPr>
          <p:cNvPr id="8" name="Rectangle 7"/>
          <p:cNvSpPr/>
          <p:nvPr/>
        </p:nvSpPr>
        <p:spPr>
          <a:xfrm>
            <a:off x="-152400" y="-127000"/>
            <a:ext cx="12484100" cy="7112000"/>
          </a:xfrm>
          <a:prstGeom prst="rect">
            <a:avLst/>
          </a:prstGeom>
          <a:solidFill>
            <a:srgbClr val="E48312">
              <a:alpha val="78824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4382" y="174572"/>
            <a:ext cx="7883236" cy="6508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6157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Format de trace </a:t>
            </a:r>
            <a:r>
              <a:rPr lang="fr-FR" dirty="0" err="1" smtClean="0"/>
              <a:t>xAPI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Structure d’un </a:t>
            </a:r>
            <a:r>
              <a:rPr lang="fr-FR" i="1" dirty="0" err="1" smtClean="0"/>
              <a:t>statement</a:t>
            </a:r>
            <a:r>
              <a:rPr lang="fr-FR" dirty="0" smtClean="0"/>
              <a:t> : Acteur/Verbe/Objet</a:t>
            </a:r>
          </a:p>
          <a:p>
            <a:pPr lvl="1"/>
            <a:r>
              <a:rPr lang="fr-FR" dirty="0" smtClean="0"/>
              <a:t>Acteur : identifiant unique généré au lancement du jeu</a:t>
            </a:r>
          </a:p>
          <a:p>
            <a:pPr lvl="1"/>
            <a:r>
              <a:rPr lang="fr-FR" dirty="0" smtClean="0"/>
              <a:t>Verbes : </a:t>
            </a:r>
            <a:r>
              <a:rPr lang="fr-FR" i="1" dirty="0" err="1">
                <a:solidFill>
                  <a:srgbClr val="00B0F0"/>
                </a:solidFill>
              </a:rPr>
              <a:t>executed</a:t>
            </a:r>
            <a:r>
              <a:rPr lang="fr-FR" i="1" dirty="0"/>
              <a:t>, </a:t>
            </a:r>
            <a:r>
              <a:rPr lang="fr-FR" i="1" dirty="0" err="1">
                <a:solidFill>
                  <a:srgbClr val="00B0F0"/>
                </a:solidFill>
              </a:rPr>
              <a:t>stopped</a:t>
            </a:r>
            <a:r>
              <a:rPr lang="fr-FR" i="1" dirty="0"/>
              <a:t>, </a:t>
            </a:r>
            <a:r>
              <a:rPr lang="fr-FR" i="1" dirty="0" err="1">
                <a:solidFill>
                  <a:srgbClr val="00B0F0"/>
                </a:solidFill>
              </a:rPr>
              <a:t>bugged</a:t>
            </a:r>
            <a:r>
              <a:rPr lang="fr-FR" i="1" dirty="0"/>
              <a:t>, </a:t>
            </a:r>
            <a:r>
              <a:rPr lang="fr-FR" i="1" dirty="0" err="1">
                <a:solidFill>
                  <a:srgbClr val="00B0F0"/>
                </a:solidFill>
              </a:rPr>
              <a:t>resumed</a:t>
            </a:r>
            <a:r>
              <a:rPr lang="fr-FR" i="1" dirty="0"/>
              <a:t>, </a:t>
            </a:r>
            <a:r>
              <a:rPr lang="fr-FR" i="1" dirty="0" err="1">
                <a:solidFill>
                  <a:srgbClr val="00B0F0"/>
                </a:solidFill>
              </a:rPr>
              <a:t>paused</a:t>
            </a:r>
            <a:r>
              <a:rPr lang="fr-FR" i="1" dirty="0"/>
              <a:t>, </a:t>
            </a:r>
            <a:r>
              <a:rPr lang="fr-FR" i="1" dirty="0" err="1">
                <a:solidFill>
                  <a:srgbClr val="00B0F0"/>
                </a:solidFill>
              </a:rPr>
              <a:t>stepped</a:t>
            </a:r>
            <a:r>
              <a:rPr lang="fr-FR" i="1" dirty="0"/>
              <a:t>, </a:t>
            </a:r>
            <a:r>
              <a:rPr lang="fr-FR" i="1" dirty="0" err="1" smtClean="0">
                <a:solidFill>
                  <a:srgbClr val="FF0000"/>
                </a:solidFill>
              </a:rPr>
              <a:t>inserted</a:t>
            </a:r>
            <a:r>
              <a:rPr lang="fr-FR" i="1" dirty="0" smtClean="0"/>
              <a:t>, </a:t>
            </a:r>
            <a:r>
              <a:rPr lang="fr-FR" i="1" dirty="0" err="1" smtClean="0">
                <a:solidFill>
                  <a:srgbClr val="FF0000"/>
                </a:solidFill>
              </a:rPr>
              <a:t>deleted</a:t>
            </a:r>
            <a:r>
              <a:rPr lang="fr-FR" i="1" dirty="0" smtClean="0"/>
              <a:t>, </a:t>
            </a:r>
            <a:r>
              <a:rPr lang="fr-FR" i="1" dirty="0" err="1">
                <a:solidFill>
                  <a:srgbClr val="FF0000"/>
                </a:solidFill>
              </a:rPr>
              <a:t>modified</a:t>
            </a:r>
            <a:r>
              <a:rPr lang="fr-FR" i="1" dirty="0"/>
              <a:t>, </a:t>
            </a:r>
            <a:r>
              <a:rPr lang="fr-FR" i="1" dirty="0" err="1" smtClean="0">
                <a:solidFill>
                  <a:srgbClr val="7030A0"/>
                </a:solidFill>
              </a:rPr>
              <a:t>launched</a:t>
            </a:r>
            <a:r>
              <a:rPr lang="fr-FR" i="1" dirty="0" smtClean="0"/>
              <a:t>, </a:t>
            </a:r>
            <a:r>
              <a:rPr lang="fr-FR" i="1" dirty="0" err="1" smtClean="0">
                <a:solidFill>
                  <a:srgbClr val="7030A0"/>
                </a:solidFill>
              </a:rPr>
              <a:t>exited</a:t>
            </a:r>
            <a:r>
              <a:rPr lang="fr-FR" i="1" dirty="0" smtClean="0"/>
              <a:t>, </a:t>
            </a:r>
            <a:r>
              <a:rPr lang="fr-FR" i="1" dirty="0" err="1" smtClean="0">
                <a:solidFill>
                  <a:srgbClr val="7030A0"/>
                </a:solidFill>
              </a:rPr>
              <a:t>completed</a:t>
            </a:r>
            <a:r>
              <a:rPr lang="fr-FR" i="1" dirty="0" smtClean="0"/>
              <a:t>, </a:t>
            </a:r>
            <a:r>
              <a:rPr lang="fr-FR" i="1" dirty="0" err="1" smtClean="0">
                <a:solidFill>
                  <a:srgbClr val="92D050"/>
                </a:solidFill>
              </a:rPr>
              <a:t>openned</a:t>
            </a:r>
            <a:r>
              <a:rPr lang="fr-FR" i="1" dirty="0" smtClean="0"/>
              <a:t>, </a:t>
            </a:r>
            <a:r>
              <a:rPr lang="fr-FR" i="1" dirty="0" err="1" smtClean="0">
                <a:solidFill>
                  <a:srgbClr val="92D050"/>
                </a:solidFill>
              </a:rPr>
              <a:t>closed</a:t>
            </a:r>
            <a:r>
              <a:rPr lang="fr-FR" i="1" dirty="0" smtClean="0"/>
              <a:t>, </a:t>
            </a:r>
            <a:r>
              <a:rPr lang="fr-FR" i="1" dirty="0" err="1" smtClean="0">
                <a:solidFill>
                  <a:srgbClr val="92D050"/>
                </a:solidFill>
              </a:rPr>
              <a:t>interacted</a:t>
            </a:r>
            <a:r>
              <a:rPr lang="fr-FR" i="1" dirty="0" smtClean="0"/>
              <a:t>, </a:t>
            </a:r>
            <a:r>
              <a:rPr lang="fr-FR" i="1" dirty="0" err="1" smtClean="0">
                <a:solidFill>
                  <a:srgbClr val="FFC000"/>
                </a:solidFill>
              </a:rPr>
              <a:t>renamed</a:t>
            </a:r>
            <a:r>
              <a:rPr lang="fr-FR" i="1" dirty="0" smtClean="0"/>
              <a:t>, </a:t>
            </a:r>
            <a:r>
              <a:rPr lang="fr-FR" i="1" dirty="0" err="1" smtClean="0">
                <a:solidFill>
                  <a:srgbClr val="FFC000"/>
                </a:solidFill>
              </a:rPr>
              <a:t>created</a:t>
            </a:r>
            <a:r>
              <a:rPr lang="fr-FR" i="1" dirty="0" smtClean="0"/>
              <a:t>, </a:t>
            </a:r>
            <a:r>
              <a:rPr lang="fr-FR" i="1" dirty="0" err="1" smtClean="0">
                <a:solidFill>
                  <a:srgbClr val="FFC000"/>
                </a:solidFill>
              </a:rPr>
              <a:t>cleaned</a:t>
            </a:r>
            <a:endParaRPr lang="fr-FR" i="1" dirty="0" smtClean="0">
              <a:solidFill>
                <a:srgbClr val="FFC000"/>
              </a:solidFill>
            </a:endParaRPr>
          </a:p>
          <a:p>
            <a:pPr lvl="1"/>
            <a:r>
              <a:rPr lang="fr-FR" dirty="0" smtClean="0"/>
              <a:t>Objets : </a:t>
            </a:r>
            <a:r>
              <a:rPr lang="fr-FR" i="1" dirty="0">
                <a:solidFill>
                  <a:srgbClr val="00B0F0"/>
                </a:solidFill>
              </a:rPr>
              <a:t>program</a:t>
            </a:r>
            <a:r>
              <a:rPr lang="fr-FR" i="1" dirty="0"/>
              <a:t>, </a:t>
            </a:r>
            <a:r>
              <a:rPr lang="fr-FR" i="1" dirty="0" smtClean="0">
                <a:solidFill>
                  <a:srgbClr val="FF0000"/>
                </a:solidFill>
              </a:rPr>
              <a:t>block</a:t>
            </a:r>
            <a:r>
              <a:rPr lang="fr-FR" i="1" dirty="0"/>
              <a:t> , </a:t>
            </a:r>
            <a:r>
              <a:rPr lang="fr-FR" i="1" dirty="0" err="1" smtClean="0">
                <a:solidFill>
                  <a:srgbClr val="7030A0"/>
                </a:solidFill>
              </a:rPr>
              <a:t>level</a:t>
            </a:r>
            <a:r>
              <a:rPr lang="fr-FR" i="1" dirty="0"/>
              <a:t> , </a:t>
            </a:r>
            <a:r>
              <a:rPr lang="fr-FR" i="1" dirty="0">
                <a:solidFill>
                  <a:srgbClr val="92D050"/>
                </a:solidFill>
              </a:rPr>
              <a:t>briefing</a:t>
            </a:r>
            <a:r>
              <a:rPr lang="fr-FR" i="1" dirty="0" smtClean="0"/>
              <a:t>, </a:t>
            </a:r>
            <a:r>
              <a:rPr lang="fr-FR" i="1" dirty="0" smtClean="0">
                <a:solidFill>
                  <a:srgbClr val="FFC000"/>
                </a:solidFill>
              </a:rPr>
              <a:t>script</a:t>
            </a:r>
            <a:endParaRPr lang="fr-FR" i="1" dirty="0">
              <a:solidFill>
                <a:srgbClr val="7030A0"/>
              </a:solidFill>
            </a:endParaRP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24536-CFE5-4513-8492-01528E591A86}" type="datetime1">
              <a:rPr lang="fr-FR" smtClean="0"/>
              <a:t>19/01/2024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SPY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7A5B1-2E6A-4280-B8FF-F1057D69111C}" type="slidenum">
              <a:rPr lang="fr-FR" smtClean="0"/>
              <a:t>25</a:t>
            </a:fld>
            <a:endParaRPr lang="fr-FR"/>
          </a:p>
        </p:txBody>
      </p:sp>
      <p:sp>
        <p:nvSpPr>
          <p:cNvPr id="8" name="Rectangle 7"/>
          <p:cNvSpPr/>
          <p:nvPr/>
        </p:nvSpPr>
        <p:spPr>
          <a:xfrm>
            <a:off x="-152400" y="-127000"/>
            <a:ext cx="12484100" cy="7112000"/>
          </a:xfrm>
          <a:prstGeom prst="rect">
            <a:avLst/>
          </a:prstGeom>
          <a:solidFill>
            <a:srgbClr val="E48312">
              <a:alpha val="78824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790" y="86671"/>
            <a:ext cx="4925112" cy="637311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75620" y="383844"/>
            <a:ext cx="7916380" cy="5915851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1" name="Rectangle à coins arrondis 10"/>
          <p:cNvSpPr/>
          <p:nvPr/>
        </p:nvSpPr>
        <p:spPr>
          <a:xfrm>
            <a:off x="1218695" y="1926902"/>
            <a:ext cx="703623" cy="307144"/>
          </a:xfrm>
          <a:prstGeom prst="roundRect">
            <a:avLst>
              <a:gd name="adj" fmla="val 10064"/>
            </a:avLst>
          </a:prstGeom>
          <a:noFill/>
          <a:ln w="57150">
            <a:solidFill>
              <a:srgbClr val="C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à coins arrondis 11"/>
          <p:cNvSpPr/>
          <p:nvPr/>
        </p:nvSpPr>
        <p:spPr>
          <a:xfrm>
            <a:off x="866883" y="4469211"/>
            <a:ext cx="2208826" cy="307144"/>
          </a:xfrm>
          <a:prstGeom prst="roundRect">
            <a:avLst>
              <a:gd name="adj" fmla="val 10064"/>
            </a:avLst>
          </a:prstGeom>
          <a:noFill/>
          <a:ln w="57150">
            <a:solidFill>
              <a:srgbClr val="C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à coins arrondis 12"/>
          <p:cNvSpPr/>
          <p:nvPr/>
        </p:nvSpPr>
        <p:spPr>
          <a:xfrm>
            <a:off x="5079876" y="2227422"/>
            <a:ext cx="921734" cy="307144"/>
          </a:xfrm>
          <a:prstGeom prst="roundRect">
            <a:avLst>
              <a:gd name="adj" fmla="val 10064"/>
            </a:avLst>
          </a:prstGeom>
          <a:noFill/>
          <a:ln w="57150">
            <a:solidFill>
              <a:srgbClr val="C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à coins arrondis 13"/>
          <p:cNvSpPr/>
          <p:nvPr/>
        </p:nvSpPr>
        <p:spPr>
          <a:xfrm>
            <a:off x="4689358" y="4591610"/>
            <a:ext cx="7502642" cy="1144172"/>
          </a:xfrm>
          <a:prstGeom prst="roundRect">
            <a:avLst>
              <a:gd name="adj" fmla="val 10064"/>
            </a:avLst>
          </a:prstGeom>
          <a:noFill/>
          <a:ln w="57150">
            <a:solidFill>
              <a:srgbClr val="C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55472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Du savoir au jeu sérieux et vice versa</a:t>
            </a:r>
            <a:endParaRPr lang="fr-FR" dirty="0"/>
          </a:p>
        </p:txBody>
      </p:sp>
      <p:graphicFrame>
        <p:nvGraphicFramePr>
          <p:cNvPr id="7" name="Espace réservé du contenu 6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624140146"/>
              </p:ext>
            </p:extLst>
          </p:nvPr>
        </p:nvGraphicFramePr>
        <p:xfrm>
          <a:off x="1096963" y="1846263"/>
          <a:ext cx="4938712" cy="40227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Espace réservé du contenu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fr-FR" dirty="0" smtClean="0"/>
              <a:t>Jeux sérieux</a:t>
            </a:r>
          </a:p>
          <a:p>
            <a:pPr lvl="1"/>
            <a:r>
              <a:rPr lang="fr-FR" dirty="0" smtClean="0"/>
              <a:t>Métaphore intrinsèque</a:t>
            </a:r>
          </a:p>
          <a:p>
            <a:pPr lvl="1"/>
            <a:r>
              <a:rPr lang="fr-FR" dirty="0" smtClean="0"/>
              <a:t>Situations </a:t>
            </a:r>
            <a:r>
              <a:rPr lang="fr-FR" dirty="0" err="1" smtClean="0"/>
              <a:t>adidactiques</a:t>
            </a:r>
            <a:endParaRPr lang="fr-FR" dirty="0" smtClean="0"/>
          </a:p>
          <a:p>
            <a:pPr lvl="1"/>
            <a:endParaRPr lang="fr-FR" dirty="0"/>
          </a:p>
          <a:p>
            <a:r>
              <a:rPr lang="fr-FR" dirty="0" smtClean="0"/>
              <a:t>Genèse instrumentale</a:t>
            </a:r>
          </a:p>
          <a:p>
            <a:pPr lvl="1"/>
            <a:r>
              <a:rPr lang="fr-FR" dirty="0" smtClean="0"/>
              <a:t>Schèmes développés dépendent</a:t>
            </a:r>
          </a:p>
          <a:p>
            <a:pPr lvl="2"/>
            <a:r>
              <a:rPr lang="fr-FR" dirty="0" smtClean="0"/>
              <a:t>Fonctionnalités de jeu actives</a:t>
            </a:r>
          </a:p>
          <a:p>
            <a:pPr lvl="2"/>
            <a:r>
              <a:rPr lang="fr-FR" dirty="0" smtClean="0"/>
              <a:t>Combinaison des fonctionnalités</a:t>
            </a:r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A1EF3-EE42-4E6E-8EA6-76025FD92964}" type="datetime1">
              <a:rPr lang="fr-FR" smtClean="0"/>
              <a:t>19/01/2024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SPY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7A5B1-2E6A-4280-B8FF-F1057D69111C}" type="slidenum">
              <a:rPr lang="fr-FR" smtClean="0"/>
              <a:t>3</a:t>
            </a:fld>
            <a:endParaRPr lang="fr-FR"/>
          </a:p>
        </p:txBody>
      </p:sp>
      <p:sp>
        <p:nvSpPr>
          <p:cNvPr id="8" name="Forme libre 7"/>
          <p:cNvSpPr/>
          <p:nvPr/>
        </p:nvSpPr>
        <p:spPr>
          <a:xfrm flipH="1">
            <a:off x="2888974" y="3990009"/>
            <a:ext cx="397566" cy="826190"/>
          </a:xfrm>
          <a:custGeom>
            <a:avLst/>
            <a:gdLst>
              <a:gd name="connsiteX0" fmla="*/ 0 w 384313"/>
              <a:gd name="connsiteY0" fmla="*/ 702365 h 702365"/>
              <a:gd name="connsiteX1" fmla="*/ 384313 w 384313"/>
              <a:gd name="connsiteY1" fmla="*/ 0 h 702365"/>
              <a:gd name="connsiteX0" fmla="*/ 0 w 384313"/>
              <a:gd name="connsiteY0" fmla="*/ 702365 h 702365"/>
              <a:gd name="connsiteX1" fmla="*/ 384313 w 384313"/>
              <a:gd name="connsiteY1" fmla="*/ 0 h 702365"/>
              <a:gd name="connsiteX0" fmla="*/ 0 w 322400"/>
              <a:gd name="connsiteY0" fmla="*/ 826190 h 826190"/>
              <a:gd name="connsiteX1" fmla="*/ 322400 w 322400"/>
              <a:gd name="connsiteY1" fmla="*/ 0 h 826190"/>
              <a:gd name="connsiteX0" fmla="*/ 0 w 434556"/>
              <a:gd name="connsiteY0" fmla="*/ 826190 h 826190"/>
              <a:gd name="connsiteX1" fmla="*/ 322400 w 434556"/>
              <a:gd name="connsiteY1" fmla="*/ 0 h 8261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34556" h="826190">
                <a:moveTo>
                  <a:pt x="0" y="826190"/>
                </a:moveTo>
                <a:cubicBezTo>
                  <a:pt x="400188" y="700432"/>
                  <a:pt x="562251" y="336550"/>
                  <a:pt x="322400" y="0"/>
                </a:cubicBezTo>
              </a:path>
            </a:pathLst>
          </a:custGeom>
          <a:noFill/>
          <a:ln w="38100">
            <a:solidFill>
              <a:srgbClr val="FF0000"/>
            </a:solidFill>
            <a:headEnd type="none" w="med" len="med"/>
            <a:tailEnd type="arrow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Forme libre 8"/>
          <p:cNvSpPr/>
          <p:nvPr/>
        </p:nvSpPr>
        <p:spPr>
          <a:xfrm flipH="1">
            <a:off x="2888974" y="3163819"/>
            <a:ext cx="397566" cy="826190"/>
          </a:xfrm>
          <a:custGeom>
            <a:avLst/>
            <a:gdLst>
              <a:gd name="connsiteX0" fmla="*/ 0 w 384313"/>
              <a:gd name="connsiteY0" fmla="*/ 702365 h 702365"/>
              <a:gd name="connsiteX1" fmla="*/ 384313 w 384313"/>
              <a:gd name="connsiteY1" fmla="*/ 0 h 702365"/>
              <a:gd name="connsiteX0" fmla="*/ 0 w 384313"/>
              <a:gd name="connsiteY0" fmla="*/ 702365 h 702365"/>
              <a:gd name="connsiteX1" fmla="*/ 384313 w 384313"/>
              <a:gd name="connsiteY1" fmla="*/ 0 h 702365"/>
              <a:gd name="connsiteX0" fmla="*/ 0 w 322400"/>
              <a:gd name="connsiteY0" fmla="*/ 826190 h 826190"/>
              <a:gd name="connsiteX1" fmla="*/ 322400 w 322400"/>
              <a:gd name="connsiteY1" fmla="*/ 0 h 826190"/>
              <a:gd name="connsiteX0" fmla="*/ 0 w 434556"/>
              <a:gd name="connsiteY0" fmla="*/ 826190 h 826190"/>
              <a:gd name="connsiteX1" fmla="*/ 322400 w 434556"/>
              <a:gd name="connsiteY1" fmla="*/ 0 h 8261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34556" h="826190">
                <a:moveTo>
                  <a:pt x="0" y="826190"/>
                </a:moveTo>
                <a:cubicBezTo>
                  <a:pt x="400188" y="700432"/>
                  <a:pt x="562251" y="336550"/>
                  <a:pt x="322400" y="0"/>
                </a:cubicBezTo>
              </a:path>
            </a:pathLst>
          </a:custGeom>
          <a:noFill/>
          <a:ln w="38100">
            <a:solidFill>
              <a:srgbClr val="FF0000"/>
            </a:solidFill>
            <a:headEnd type="none" w="med" len="med"/>
            <a:tailEnd type="arrow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Forme libre 9"/>
          <p:cNvSpPr/>
          <p:nvPr/>
        </p:nvSpPr>
        <p:spPr>
          <a:xfrm flipH="1">
            <a:off x="2888974" y="2337629"/>
            <a:ext cx="397566" cy="826190"/>
          </a:xfrm>
          <a:custGeom>
            <a:avLst/>
            <a:gdLst>
              <a:gd name="connsiteX0" fmla="*/ 0 w 384313"/>
              <a:gd name="connsiteY0" fmla="*/ 702365 h 702365"/>
              <a:gd name="connsiteX1" fmla="*/ 384313 w 384313"/>
              <a:gd name="connsiteY1" fmla="*/ 0 h 702365"/>
              <a:gd name="connsiteX0" fmla="*/ 0 w 384313"/>
              <a:gd name="connsiteY0" fmla="*/ 702365 h 702365"/>
              <a:gd name="connsiteX1" fmla="*/ 384313 w 384313"/>
              <a:gd name="connsiteY1" fmla="*/ 0 h 702365"/>
              <a:gd name="connsiteX0" fmla="*/ 0 w 322400"/>
              <a:gd name="connsiteY0" fmla="*/ 826190 h 826190"/>
              <a:gd name="connsiteX1" fmla="*/ 322400 w 322400"/>
              <a:gd name="connsiteY1" fmla="*/ 0 h 826190"/>
              <a:gd name="connsiteX0" fmla="*/ 0 w 434556"/>
              <a:gd name="connsiteY0" fmla="*/ 826190 h 826190"/>
              <a:gd name="connsiteX1" fmla="*/ 322400 w 434556"/>
              <a:gd name="connsiteY1" fmla="*/ 0 h 8261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34556" h="826190">
                <a:moveTo>
                  <a:pt x="0" y="826190"/>
                </a:moveTo>
                <a:cubicBezTo>
                  <a:pt x="400188" y="700432"/>
                  <a:pt x="562251" y="336550"/>
                  <a:pt x="322400" y="0"/>
                </a:cubicBezTo>
              </a:path>
            </a:pathLst>
          </a:custGeom>
          <a:noFill/>
          <a:ln w="38100">
            <a:solidFill>
              <a:srgbClr val="FF0000"/>
            </a:solidFill>
            <a:headEnd type="none" w="med" len="med"/>
            <a:tailEnd type="arrow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ZoneTexte 10"/>
          <p:cNvSpPr txBox="1"/>
          <p:nvPr/>
        </p:nvSpPr>
        <p:spPr>
          <a:xfrm>
            <a:off x="311080" y="4326598"/>
            <a:ext cx="2486771" cy="369332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fr-FR" dirty="0" smtClean="0"/>
              <a:t>Transposition didactique</a:t>
            </a:r>
            <a:endParaRPr lang="fr-FR" dirty="0"/>
          </a:p>
        </p:txBody>
      </p:sp>
      <p:sp>
        <p:nvSpPr>
          <p:cNvPr id="12" name="ZoneTexte 11"/>
          <p:cNvSpPr txBox="1"/>
          <p:nvPr/>
        </p:nvSpPr>
        <p:spPr>
          <a:xfrm>
            <a:off x="92765" y="3392248"/>
            <a:ext cx="2705086" cy="369332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fr-FR" dirty="0" smtClean="0"/>
              <a:t>Transposition informatique</a:t>
            </a:r>
            <a:endParaRPr lang="fr-FR" dirty="0"/>
          </a:p>
        </p:txBody>
      </p:sp>
      <p:sp>
        <p:nvSpPr>
          <p:cNvPr id="13" name="ZoneTexte 12"/>
          <p:cNvSpPr txBox="1"/>
          <p:nvPr/>
        </p:nvSpPr>
        <p:spPr>
          <a:xfrm>
            <a:off x="543516" y="2535339"/>
            <a:ext cx="2254335" cy="369332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fr-FR" dirty="0" smtClean="0"/>
              <a:t>Transposition ludique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81573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SPY : présentation générale du jeu</a:t>
            </a:r>
            <a:endParaRPr lang="fr-FR" dirty="0"/>
          </a:p>
        </p:txBody>
      </p:sp>
      <p:pic>
        <p:nvPicPr>
          <p:cNvPr id="7" name="Espace réservé du contenu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3081" y="1846263"/>
            <a:ext cx="7666164" cy="4022725"/>
          </a:xfrm>
        </p:spPr>
      </p:pic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8956B7-7EBC-4A0C-A81B-34D02BA2D464}" type="datetime1">
              <a:rPr lang="fr-FR" smtClean="0"/>
              <a:t>19/01/2024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SPY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7A5B1-2E6A-4280-B8FF-F1057D69111C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52640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SPY : </a:t>
            </a:r>
            <a:r>
              <a:rPr lang="fr-FR" dirty="0"/>
              <a:t>présentation générale du jeu</a:t>
            </a:r>
          </a:p>
        </p:txBody>
      </p:sp>
      <p:sp>
        <p:nvSpPr>
          <p:cNvPr id="9" name="Espace réservé du texte 8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Un éditeur de niveau</a:t>
            </a:r>
            <a:endParaRPr lang="fr-FR" dirty="0"/>
          </a:p>
        </p:txBody>
      </p:sp>
      <p:pic>
        <p:nvPicPr>
          <p:cNvPr id="13" name="Espace réservé du contenu 12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096963" y="2595836"/>
            <a:ext cx="4938712" cy="3352254"/>
          </a:xfrm>
          <a:prstGeom prst="rect">
            <a:avLst/>
          </a:prstGeom>
        </p:spPr>
      </p:pic>
      <p:sp>
        <p:nvSpPr>
          <p:cNvPr id="11" name="Espace réservé du texte 10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fr-FR" dirty="0" smtClean="0"/>
              <a:t>Un éditeur de scénario</a:t>
            </a:r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656CAB-1C3E-4FE6-8811-C7F5EAE666D5}" type="datetime1">
              <a:rPr lang="fr-FR" smtClean="0"/>
              <a:t>19/01/2024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SPY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7A5B1-2E6A-4280-B8FF-F1057D69111C}" type="slidenum">
              <a:rPr lang="fr-FR" smtClean="0"/>
              <a:t>5</a:t>
            </a:fld>
            <a:endParaRPr lang="fr-FR"/>
          </a:p>
        </p:txBody>
      </p:sp>
      <p:pic>
        <p:nvPicPr>
          <p:cNvPr id="16" name="Espace réservé du contenu 15"/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6496851" y="2582863"/>
            <a:ext cx="4379899" cy="337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6587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r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Les blocs de programmation</a:t>
            </a:r>
            <a:endParaRPr lang="fr-FR" dirty="0"/>
          </a:p>
        </p:txBody>
      </p:sp>
      <p:pic>
        <p:nvPicPr>
          <p:cNvPr id="14" name="Espace réservé du contenu 13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3026062" y="1846263"/>
            <a:ext cx="1080514" cy="4022725"/>
          </a:xfrm>
          <a:prstGeom prst="rect">
            <a:avLst/>
          </a:prstGeom>
        </p:spPr>
      </p:pic>
      <p:pic>
        <p:nvPicPr>
          <p:cNvPr id="15" name="Espace réservé du contenu 14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8238" y="2528024"/>
            <a:ext cx="4937125" cy="2659203"/>
          </a:xfrm>
        </p:spPr>
      </p:pic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0FD1CE-7BAC-4871-B43B-6BB64A898525}" type="datetime1">
              <a:rPr lang="fr-FR" smtClean="0"/>
              <a:t>19/01/2024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SPY</a:t>
            </a:r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7A5B1-2E6A-4280-B8FF-F1057D69111C}" type="slidenum">
              <a:rPr lang="fr-FR" smtClean="0"/>
              <a:t>6</a:t>
            </a:fld>
            <a:endParaRPr lang="fr-FR"/>
          </a:p>
        </p:txBody>
      </p:sp>
      <p:sp>
        <p:nvSpPr>
          <p:cNvPr id="16" name="Accolade ouvrante 15"/>
          <p:cNvSpPr/>
          <p:nvPr/>
        </p:nvSpPr>
        <p:spPr>
          <a:xfrm>
            <a:off x="2857500" y="2124075"/>
            <a:ext cx="168562" cy="1647825"/>
          </a:xfrm>
          <a:prstGeom prst="leftBrace">
            <a:avLst>
              <a:gd name="adj1" fmla="val 108634"/>
              <a:gd name="adj2" fmla="val 50000"/>
            </a:avLst>
          </a:prstGeom>
          <a:ln w="28575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Accolade ouvrante 16"/>
          <p:cNvSpPr/>
          <p:nvPr/>
        </p:nvSpPr>
        <p:spPr>
          <a:xfrm>
            <a:off x="2857500" y="4049712"/>
            <a:ext cx="168562" cy="1647825"/>
          </a:xfrm>
          <a:prstGeom prst="leftBrace">
            <a:avLst>
              <a:gd name="adj1" fmla="val 108634"/>
              <a:gd name="adj2" fmla="val 50000"/>
            </a:avLst>
          </a:prstGeom>
          <a:ln w="28575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ZoneTexte 17"/>
          <p:cNvSpPr txBox="1"/>
          <p:nvPr/>
        </p:nvSpPr>
        <p:spPr>
          <a:xfrm>
            <a:off x="1481840" y="2763321"/>
            <a:ext cx="1291379" cy="369332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fr-FR" dirty="0" smtClean="0"/>
              <a:t>Instructions</a:t>
            </a:r>
            <a:endParaRPr lang="fr-FR" dirty="0"/>
          </a:p>
        </p:txBody>
      </p:sp>
      <p:sp>
        <p:nvSpPr>
          <p:cNvPr id="19" name="ZoneTexte 18"/>
          <p:cNvSpPr txBox="1"/>
          <p:nvPr/>
        </p:nvSpPr>
        <p:spPr>
          <a:xfrm>
            <a:off x="1496716" y="4688958"/>
            <a:ext cx="1276503" cy="369332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fr-FR" dirty="0" smtClean="0"/>
              <a:t>Expressions</a:t>
            </a:r>
            <a:endParaRPr lang="fr-FR" dirty="0"/>
          </a:p>
        </p:txBody>
      </p:sp>
      <p:sp>
        <p:nvSpPr>
          <p:cNvPr id="20" name="Espace réservé du texte 10"/>
          <p:cNvSpPr txBox="1">
            <a:spLocks/>
          </p:cNvSpPr>
          <p:nvPr/>
        </p:nvSpPr>
        <p:spPr>
          <a:xfrm>
            <a:off x="5618710" y="5428105"/>
            <a:ext cx="4937760" cy="736282"/>
          </a:xfrm>
          <a:prstGeom prst="rect">
            <a:avLst/>
          </a:prstGeom>
        </p:spPr>
        <p:txBody>
          <a:bodyPr/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3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dirty="0" smtClean="0"/>
              <a:t>Grammaire du langage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780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Les zones d’édition</a:t>
            </a:r>
            <a:endParaRPr lang="fr-FR" dirty="0"/>
          </a:p>
        </p:txBody>
      </p:sp>
      <p:pic>
        <p:nvPicPr>
          <p:cNvPr id="9" name="Espace réservé du contenu 8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86924" y="1929390"/>
            <a:ext cx="5953385" cy="4022725"/>
          </a:xfrm>
          <a:prstGeom prst="rect">
            <a:avLst/>
          </a:prstGeom>
        </p:spPr>
      </p:pic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53B290-A988-4CEA-B16C-5965699125BA}" type="datetime1">
              <a:rPr lang="fr-FR" smtClean="0"/>
              <a:t>19/01/2024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SPY</a:t>
            </a: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7A5B1-2E6A-4280-B8FF-F1057D69111C}" type="slidenum">
              <a:rPr lang="fr-FR" smtClean="0"/>
              <a:t>7</a:t>
            </a:fld>
            <a:endParaRPr lang="fr-FR"/>
          </a:p>
        </p:txBody>
      </p:sp>
      <p:sp>
        <p:nvSpPr>
          <p:cNvPr id="14" name="Espace réservé du texte 13"/>
          <p:cNvSpPr>
            <a:spLocks noGrp="1"/>
          </p:cNvSpPr>
          <p:nvPr>
            <p:ph type="body" sz="half" idx="4294967295"/>
          </p:nvPr>
        </p:nvSpPr>
        <p:spPr>
          <a:xfrm>
            <a:off x="7955280" y="3314528"/>
            <a:ext cx="3200400" cy="1252448"/>
          </a:xfrm>
        </p:spPr>
        <p:txBody>
          <a:bodyPr>
            <a:normAutofit/>
          </a:bodyPr>
          <a:lstStyle/>
          <a:p>
            <a:pPr lvl="1"/>
            <a:r>
              <a:rPr lang="fr-FR" dirty="0"/>
              <a:t>Accueillent les blocs de programmation </a:t>
            </a:r>
          </a:p>
          <a:p>
            <a:pPr lvl="1"/>
            <a:r>
              <a:rPr lang="fr-FR" dirty="0"/>
              <a:t>Notion de </a:t>
            </a:r>
            <a:r>
              <a:rPr lang="fr-FR" dirty="0" smtClean="0"/>
              <a:t>nommage</a:t>
            </a:r>
            <a:endParaRPr lang="fr-FR" dirty="0"/>
          </a:p>
        </p:txBody>
      </p:sp>
      <p:sp>
        <p:nvSpPr>
          <p:cNvPr id="10" name="Rectangle à coins arrondis 9"/>
          <p:cNvSpPr/>
          <p:nvPr/>
        </p:nvSpPr>
        <p:spPr>
          <a:xfrm>
            <a:off x="2523797" y="2283274"/>
            <a:ext cx="1019502" cy="1623708"/>
          </a:xfrm>
          <a:prstGeom prst="roundRect">
            <a:avLst>
              <a:gd name="adj" fmla="val 10127"/>
            </a:avLst>
          </a:prstGeom>
          <a:noFill/>
          <a:ln w="57150">
            <a:solidFill>
              <a:srgbClr val="C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Forme libre 10"/>
          <p:cNvSpPr/>
          <p:nvPr/>
        </p:nvSpPr>
        <p:spPr>
          <a:xfrm>
            <a:off x="2159730" y="2847109"/>
            <a:ext cx="1643342" cy="1400311"/>
          </a:xfrm>
          <a:custGeom>
            <a:avLst/>
            <a:gdLst>
              <a:gd name="connsiteX0" fmla="*/ 458779 w 1643342"/>
              <a:gd name="connsiteY0" fmla="*/ 0 h 1400311"/>
              <a:gd name="connsiteX1" fmla="*/ 63924 w 1643342"/>
              <a:gd name="connsiteY1" fmla="*/ 1267691 h 1400311"/>
              <a:gd name="connsiteX2" fmla="*/ 1643342 w 1643342"/>
              <a:gd name="connsiteY2" fmla="*/ 1298863 h 14003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43342" h="1400311">
                <a:moveTo>
                  <a:pt x="458779" y="0"/>
                </a:moveTo>
                <a:cubicBezTo>
                  <a:pt x="162638" y="525607"/>
                  <a:pt x="-133503" y="1051214"/>
                  <a:pt x="63924" y="1267691"/>
                </a:cubicBezTo>
                <a:cubicBezTo>
                  <a:pt x="261351" y="1484168"/>
                  <a:pt x="952346" y="1391515"/>
                  <a:pt x="1643342" y="1298863"/>
                </a:cubicBezTo>
              </a:path>
            </a:pathLst>
          </a:custGeom>
          <a:noFill/>
          <a:ln w="57150">
            <a:solidFill>
              <a:srgbClr val="00B050"/>
            </a:solidFill>
            <a:headEnd type="none" w="med" len="med"/>
            <a:tailEnd type="arrow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Forme libre 11"/>
          <p:cNvSpPr/>
          <p:nvPr/>
        </p:nvSpPr>
        <p:spPr>
          <a:xfrm>
            <a:off x="3394364" y="2837431"/>
            <a:ext cx="1223137" cy="1687672"/>
          </a:xfrm>
          <a:custGeom>
            <a:avLst/>
            <a:gdLst>
              <a:gd name="connsiteX0" fmla="*/ 458779 w 1643342"/>
              <a:gd name="connsiteY0" fmla="*/ 0 h 1400311"/>
              <a:gd name="connsiteX1" fmla="*/ 63924 w 1643342"/>
              <a:gd name="connsiteY1" fmla="*/ 1267691 h 1400311"/>
              <a:gd name="connsiteX2" fmla="*/ 1643342 w 1643342"/>
              <a:gd name="connsiteY2" fmla="*/ 1298863 h 1400311"/>
              <a:gd name="connsiteX0" fmla="*/ 64048 w 2568256"/>
              <a:gd name="connsiteY0" fmla="*/ 0 h 1079076"/>
              <a:gd name="connsiteX1" fmla="*/ 988838 w 2568256"/>
              <a:gd name="connsiteY1" fmla="*/ 966355 h 1079076"/>
              <a:gd name="connsiteX2" fmla="*/ 2568256 w 2568256"/>
              <a:gd name="connsiteY2" fmla="*/ 997527 h 1079076"/>
              <a:gd name="connsiteX0" fmla="*/ 0 w 2504208"/>
              <a:gd name="connsiteY0" fmla="*/ 1798 h 1080874"/>
              <a:gd name="connsiteX1" fmla="*/ 924790 w 2504208"/>
              <a:gd name="connsiteY1" fmla="*/ 968153 h 1080874"/>
              <a:gd name="connsiteX2" fmla="*/ 2504208 w 2504208"/>
              <a:gd name="connsiteY2" fmla="*/ 999325 h 1080874"/>
              <a:gd name="connsiteX0" fmla="*/ 0 w 931801"/>
              <a:gd name="connsiteY0" fmla="*/ 2064 h 1696138"/>
              <a:gd name="connsiteX1" fmla="*/ 924790 w 931801"/>
              <a:gd name="connsiteY1" fmla="*/ 968419 h 1696138"/>
              <a:gd name="connsiteX2" fmla="*/ 623453 w 931801"/>
              <a:gd name="connsiteY2" fmla="*/ 1685391 h 1696138"/>
              <a:gd name="connsiteX0" fmla="*/ 0 w 1005757"/>
              <a:gd name="connsiteY0" fmla="*/ 2064 h 1685391"/>
              <a:gd name="connsiteX1" fmla="*/ 924790 w 1005757"/>
              <a:gd name="connsiteY1" fmla="*/ 968419 h 1685391"/>
              <a:gd name="connsiteX2" fmla="*/ 623453 w 1005757"/>
              <a:gd name="connsiteY2" fmla="*/ 1685391 h 1685391"/>
              <a:gd name="connsiteX0" fmla="*/ 0 w 1064236"/>
              <a:gd name="connsiteY0" fmla="*/ 3809 h 1687136"/>
              <a:gd name="connsiteX1" fmla="*/ 1007917 w 1064236"/>
              <a:gd name="connsiteY1" fmla="*/ 616873 h 1687136"/>
              <a:gd name="connsiteX2" fmla="*/ 623453 w 1064236"/>
              <a:gd name="connsiteY2" fmla="*/ 1687136 h 1687136"/>
              <a:gd name="connsiteX0" fmla="*/ 0 w 1223137"/>
              <a:gd name="connsiteY0" fmla="*/ 4345 h 1687672"/>
              <a:gd name="connsiteX1" fmla="*/ 1194953 w 1223137"/>
              <a:gd name="connsiteY1" fmla="*/ 565454 h 1687672"/>
              <a:gd name="connsiteX2" fmla="*/ 623453 w 1223137"/>
              <a:gd name="connsiteY2" fmla="*/ 1687672 h 16876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223137" h="1687672">
                <a:moveTo>
                  <a:pt x="0" y="4345"/>
                </a:moveTo>
                <a:cubicBezTo>
                  <a:pt x="794905" y="-41548"/>
                  <a:pt x="1091044" y="284900"/>
                  <a:pt x="1194953" y="565454"/>
                </a:cubicBezTo>
                <a:cubicBezTo>
                  <a:pt x="1298862" y="846008"/>
                  <a:pt x="1117021" y="1302343"/>
                  <a:pt x="623453" y="1687672"/>
                </a:cubicBezTo>
              </a:path>
            </a:pathLst>
          </a:custGeom>
          <a:noFill/>
          <a:ln w="57150">
            <a:solidFill>
              <a:srgbClr val="00B050"/>
            </a:solidFill>
            <a:headEnd type="none" w="med" len="med"/>
            <a:tailEnd type="arrow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81304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Le plateau du jeu</a:t>
            </a:r>
            <a:endParaRPr lang="fr-FR" dirty="0"/>
          </a:p>
        </p:txBody>
      </p:sp>
      <p:pic>
        <p:nvPicPr>
          <p:cNvPr id="7" name="Espace réservé du contenu 6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096963" y="1941232"/>
            <a:ext cx="4938712" cy="3832787"/>
          </a:xfrm>
          <a:prstGeom prst="rect">
            <a:avLst/>
          </a:prstGeom>
        </p:spPr>
      </p:pic>
      <p:sp>
        <p:nvSpPr>
          <p:cNvPr id="8" name="Espace réservé du contenu 7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fr-FR" dirty="0" smtClean="0"/>
              <a:t>Obstacles</a:t>
            </a:r>
          </a:p>
          <a:p>
            <a:pPr lvl="1"/>
            <a:r>
              <a:rPr lang="fr-FR" dirty="0" smtClean="0"/>
              <a:t>Murs</a:t>
            </a:r>
          </a:p>
          <a:p>
            <a:pPr lvl="1"/>
            <a:r>
              <a:rPr lang="fr-FR" dirty="0" smtClean="0"/>
              <a:t>Sentinelles</a:t>
            </a:r>
          </a:p>
          <a:p>
            <a:pPr lvl="1"/>
            <a:r>
              <a:rPr lang="fr-FR" dirty="0" smtClean="0"/>
              <a:t>Portes / Terminaux</a:t>
            </a:r>
          </a:p>
          <a:p>
            <a:pPr lvl="2"/>
            <a:r>
              <a:rPr lang="fr-FR" dirty="0" smtClean="0"/>
              <a:t>Notions d’état, d’évènement et d’objet modifiable</a:t>
            </a:r>
          </a:p>
          <a:p>
            <a:pPr lvl="1"/>
            <a:r>
              <a:rPr lang="fr-FR" dirty="0" smtClean="0"/>
              <a:t>Pièces de monnaie</a:t>
            </a:r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031851-9EAD-4741-97FC-935AF54CB228}" type="datetime1">
              <a:rPr lang="fr-FR" smtClean="0"/>
              <a:t>19/01/2024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SPY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7A5B1-2E6A-4280-B8FF-F1057D69111C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62480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Outils de contrôle de l’exécution</a:t>
            </a:r>
            <a:endParaRPr lang="fr-FR" dirty="0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8BCEE-FE6E-42C9-9563-FB4500F29254}" type="datetime1">
              <a:rPr lang="fr-FR" smtClean="0"/>
              <a:t>19/01/2024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SPY</a:t>
            </a: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7A5B1-2E6A-4280-B8FF-F1057D69111C}" type="slidenum">
              <a:rPr lang="fr-FR" smtClean="0"/>
              <a:t>9</a:t>
            </a:fld>
            <a:endParaRPr lang="fr-FR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952271" y="1846263"/>
            <a:ext cx="8347783" cy="4022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4048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étrospective">
  <a:themeElements>
    <a:clrScheme name="Rétrospective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étrospectiv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étrospective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5356</TotalTime>
  <Words>907</Words>
  <Application>Microsoft Office PowerPoint</Application>
  <PresentationFormat>Grand écran</PresentationFormat>
  <Paragraphs>201</Paragraphs>
  <Slides>25</Slides>
  <Notes>4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25</vt:i4>
      </vt:variant>
    </vt:vector>
  </HeadingPairs>
  <TitlesOfParts>
    <vt:vector size="29" baseType="lpstr">
      <vt:lpstr>Arial</vt:lpstr>
      <vt:lpstr>Calibri</vt:lpstr>
      <vt:lpstr>Calibri Light</vt:lpstr>
      <vt:lpstr>Rétrospective</vt:lpstr>
      <vt:lpstr>SPY : Un jeu sérieux partagé pour étudier l’apprentissage de la pensée informatique</vt:lpstr>
      <vt:lpstr>D’où vient SPY ?</vt:lpstr>
      <vt:lpstr>Du savoir au jeu sérieux et vice versa</vt:lpstr>
      <vt:lpstr>SPY : présentation générale du jeu</vt:lpstr>
      <vt:lpstr>SPY : présentation générale du jeu</vt:lpstr>
      <vt:lpstr>Les blocs de programmation</vt:lpstr>
      <vt:lpstr>Les zones d’édition</vt:lpstr>
      <vt:lpstr>Le plateau du jeu</vt:lpstr>
      <vt:lpstr>Outils de contrôle de l’exécution</vt:lpstr>
      <vt:lpstr>Brouillard et texte d’introduction</vt:lpstr>
      <vt:lpstr>Variables didactiques (VD)</vt:lpstr>
      <vt:lpstr>VD : Les blocs de programmation</vt:lpstr>
      <vt:lpstr>VD : Zones d’édition (1)</vt:lpstr>
      <vt:lpstr>VD : Zones d’édition (2)</vt:lpstr>
      <vt:lpstr>VD : Plateau de jeu</vt:lpstr>
      <vt:lpstr>VD : Contrôle de l’exécution</vt:lpstr>
      <vt:lpstr>Exploitation des variables didactiques</vt:lpstr>
      <vt:lpstr>… pour analyser les compétences d’un niveau</vt:lpstr>
      <vt:lpstr>… pour filtrer les niveaux par compétences</vt:lpstr>
      <vt:lpstr>… pour analyser les compétence d’un scénario</vt:lpstr>
      <vt:lpstr>SPY : un jeu partagé</vt:lpstr>
      <vt:lpstr>Format de trace xAPI</vt:lpstr>
      <vt:lpstr>Format de trace xAPI</vt:lpstr>
      <vt:lpstr>Format de trace xAPI</vt:lpstr>
      <vt:lpstr>Format de trace xAPI</vt:lpstr>
    </vt:vector>
  </TitlesOfParts>
  <Company>INS HEA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Intégration d’un modèle de compétences à un EIAH existant</dc:title>
  <dc:creator>Mathieu MURATET</dc:creator>
  <cp:lastModifiedBy>Mathieu MURATET</cp:lastModifiedBy>
  <cp:revision>82</cp:revision>
  <dcterms:created xsi:type="dcterms:W3CDTF">2023-06-07T06:25:22Z</dcterms:created>
  <dcterms:modified xsi:type="dcterms:W3CDTF">2024-01-19T08:37:32Z</dcterms:modified>
</cp:coreProperties>
</file>