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2B03-6F41-4640-A5FB-B702F09869C2}" type="datetimeFigureOut">
              <a:rPr lang="fr-FR" smtClean="0"/>
              <a:t>21/05/2026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7218-0283-406B-9D88-4F079807CB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30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FF8C-7B48-4A68-93F3-C446DFB28CEF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09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6E6E-CDB7-4FEC-89E1-3AC74E007339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38118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6E6E-CDB7-4FEC-89E1-3AC74E007339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1462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6E6E-CDB7-4FEC-89E1-3AC74E007339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77924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6E6E-CDB7-4FEC-89E1-3AC74E007339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267436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6E6E-CDB7-4FEC-89E1-3AC74E007339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07365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52FE-492C-4EC7-A8BF-EF0FCAC816E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5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12F2-F81F-44B4-A4B8-F237C9D8BA22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3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3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B996-5493-4EAE-AD49-78092DE5110A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27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44EC-9422-4125-A530-53CAC2F1C35C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E0D6-8775-4F42-AFAD-1936A4710123}" type="datetime1">
              <a:rPr lang="fr-FR" smtClean="0"/>
              <a:t>21/05/2026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6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D53D-A002-498D-BDC5-3F3F5FAEBBD9}" type="datetime1">
              <a:rPr lang="fr-FR" smtClean="0"/>
              <a:t>21/05/2026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3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B68E-FC19-495A-B532-3D9CAAB34813}" type="datetime1">
              <a:rPr lang="fr-FR" smtClean="0"/>
              <a:t>21/05/2026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5EB-7734-45B6-8BDA-F395F897F6A5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2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FBE-449B-449F-9496-EC40A2E185C1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9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6E6E-CDB7-4FEC-89E1-3AC74E007339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Didapro 2026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807F83-DAF2-47CA-91E1-D18CCAE523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05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7/07356331241240670" TargetMode="External"/><Relationship Id="rId3" Type="http://schemas.openxmlformats.org/officeDocument/2006/relationships/hyperlink" Target="https://doi.org/10.1016/j.compedu.2024.105075" TargetMode="External"/><Relationship Id="rId7" Type="http://schemas.openxmlformats.org/officeDocument/2006/relationships/hyperlink" Target="https://doi.org/10.1017/dsj.2021.7" TargetMode="External"/><Relationship Id="rId2" Type="http://schemas.openxmlformats.org/officeDocument/2006/relationships/hyperlink" Target="https://doi.org/10.1111/bjet.126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102/0034654312457429" TargetMode="External"/><Relationship Id="rId5" Type="http://schemas.openxmlformats.org/officeDocument/2006/relationships/hyperlink" Target="https://doi.org/10.5220/0011126400003182" TargetMode="External"/><Relationship Id="rId4" Type="http://schemas.openxmlformats.org/officeDocument/2006/relationships/hyperlink" Target="https://doi.org/10.4000/12x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94FE5-A5EB-6DAE-A6DF-4FE1501C1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6917" y="201168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fr-FR" dirty="0"/>
              <a:t>Initiation à la programmation avec SPY : je joue, nous collaborons, nous créons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85D8AE-AF0E-182E-4D11-8CB710F6C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Mathieu </a:t>
            </a:r>
            <a:r>
              <a:rPr lang="fr-FR" dirty="0" err="1"/>
              <a:t>Muratet</a:t>
            </a:r>
            <a:r>
              <a:rPr lang="fr-FR" dirty="0"/>
              <a:t>, INSEI / Lip6, mathieu.muratet@lip6.fr</a:t>
            </a:r>
          </a:p>
          <a:p>
            <a:r>
              <a:rPr lang="fr-FR" dirty="0" err="1"/>
              <a:t>Nacira</a:t>
            </a:r>
            <a:r>
              <a:rPr lang="fr-FR" dirty="0"/>
              <a:t> Ait Abbou, Sorbonne Université</a:t>
            </a:r>
          </a:p>
          <a:p>
            <a:r>
              <a:rPr lang="fr-FR" dirty="0"/>
              <a:t>Sébastien Jolivet, IUFE &amp; TECFA / Lip6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7E0102-F4F4-2714-0617-CA2F379B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D4F-0240-4A07-8E02-ED254D9003D4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8244D-6C37-06F2-76CF-8BD4D3D8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21A7C-554B-234B-A7BA-93BEF6F9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1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96883F-4F48-D53A-8E20-0BA2ADAE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68" y="114676"/>
            <a:ext cx="1933213" cy="78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ésentation | INSEI">
            <a:extLst>
              <a:ext uri="{FF2B5EF4-FFF2-40B4-BE49-F238E27FC236}">
                <a16:creationId xmlns:a16="http://schemas.microsoft.com/office/drawing/2014/main" id="{314D0F62-749F-A870-6149-2EAD183AA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8"/>
          <a:stretch/>
        </p:blipFill>
        <p:spPr bwMode="auto">
          <a:xfrm>
            <a:off x="4500308" y="110133"/>
            <a:ext cx="1933213" cy="7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Police, Graphique, logo, clipart&#10;&#10;Le contenu généré par l’IA peut être incorrect.">
            <a:extLst>
              <a:ext uri="{FF2B5EF4-FFF2-40B4-BE49-F238E27FC236}">
                <a16:creationId xmlns:a16="http://schemas.microsoft.com/office/drawing/2014/main" id="{36D3298E-2E99-39BF-1478-95AA10B0B0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69" y="196206"/>
            <a:ext cx="1219306" cy="615749"/>
          </a:xfrm>
          <a:prstGeom prst="rect">
            <a:avLst/>
          </a:prstGeom>
        </p:spPr>
      </p:pic>
      <p:pic>
        <p:nvPicPr>
          <p:cNvPr id="10" name="Image 9" descr="Une image contenant texte, Police, logo, conception&#10;&#10;Le contenu généré par l’IA peut être incorrect.">
            <a:extLst>
              <a:ext uri="{FF2B5EF4-FFF2-40B4-BE49-F238E27FC236}">
                <a16:creationId xmlns:a16="http://schemas.microsoft.com/office/drawing/2014/main" id="{EF3D36D5-B87B-A503-4205-CB014032D9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23" y="70341"/>
            <a:ext cx="215817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8D2106-A9B9-203F-29F0-0A1E4DCD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Faits observés et perspectives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66D37-878C-343E-28C7-0019D607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Peut-on travailler le </a:t>
            </a:r>
            <a:r>
              <a:rPr lang="fr-FR" i="1" dirty="0"/>
              <a:t>Design </a:t>
            </a:r>
            <a:r>
              <a:rPr lang="fr-FR" i="1" dirty="0" err="1"/>
              <a:t>Thinking</a:t>
            </a:r>
            <a:r>
              <a:rPr lang="fr-FR" dirty="0"/>
              <a:t> à un niveau CE2 ? [7, 8]</a:t>
            </a:r>
          </a:p>
          <a:p>
            <a:pPr lvl="1"/>
            <a:r>
              <a:rPr lang="fr-FR" dirty="0"/>
              <a:t>Utiliser un vocabulaire précis et partagé</a:t>
            </a:r>
          </a:p>
          <a:p>
            <a:pPr lvl="1"/>
            <a:r>
              <a:rPr lang="fr-FR" dirty="0"/>
              <a:t>Mobiliser des compétences rédactionnelles et de synthèse</a:t>
            </a:r>
          </a:p>
          <a:p>
            <a:pPr lvl="1"/>
            <a:r>
              <a:rPr lang="fr-FR" dirty="0"/>
              <a:t>Mobiliser des notions de mathématiques</a:t>
            </a:r>
          </a:p>
          <a:p>
            <a:pPr lvl="1"/>
            <a:r>
              <a:rPr lang="fr-FR" dirty="0"/>
              <a:t>Travailler en groupe (défendre ses idées, argumenter, savoir écouter)</a:t>
            </a:r>
          </a:p>
          <a:p>
            <a:r>
              <a:rPr lang="fr-FR" dirty="0"/>
              <a:t>Mieux comprendre l’articulation entre collaboration, genre, pensée informatique et jeux sérieux [9, 10, 11]</a:t>
            </a:r>
          </a:p>
          <a:p>
            <a:pPr lvl="1"/>
            <a:r>
              <a:rPr lang="fr-FR" dirty="0"/>
              <a:t>Dysfonctionnement de certains groupes, pourtant</a:t>
            </a:r>
          </a:p>
          <a:p>
            <a:pPr lvl="2"/>
            <a:r>
              <a:rPr lang="fr-FR" dirty="0"/>
              <a:t>Pas de problème identifié lors les séquences 1 à 4</a:t>
            </a:r>
          </a:p>
          <a:p>
            <a:pPr lvl="2"/>
            <a:r>
              <a:rPr lang="fr-FR" dirty="0"/>
              <a:t>Une expérience du travail en groupe mixte (jardinage, cuisine, </a:t>
            </a:r>
            <a:r>
              <a:rPr lang="fr-FR" dirty="0" err="1"/>
              <a:t>Festi’Robot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F8D7E5-BFD5-0E70-B289-48A1B95F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BDF82-80FC-15E3-E455-73ACAA83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1ACB3-D0AF-0294-C1DC-1A4E6515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36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7C39A-AEF0-714F-ED0C-78BE83E2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31E4C-7D55-CE49-0E4A-ED5FDBF7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703" y="1366684"/>
            <a:ext cx="10314909" cy="45445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/>
              <a:t>[1] </a:t>
            </a:r>
            <a:r>
              <a:rPr lang="en-US" dirty="0"/>
              <a:t>Lindberg, R.S.N., Laine, T.H., </a:t>
            </a:r>
            <a:r>
              <a:rPr lang="en-US" dirty="0" err="1"/>
              <a:t>Haaranen</a:t>
            </a:r>
            <a:r>
              <a:rPr lang="en-US" dirty="0"/>
              <a:t>, L.: Gamifying programming education in k-12: A review of programming curricula in seven countries and programming games. British Journal of Educational Technology 50(4), 1979–1995 (2019). </a:t>
            </a:r>
            <a:r>
              <a:rPr lang="en-US" dirty="0">
                <a:hlinkClick r:id="rId2"/>
              </a:rPr>
              <a:t>https://doi.org/10.1111/bjet.12685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 err="1"/>
              <a:t>Miljanovic</a:t>
            </a:r>
            <a:r>
              <a:rPr lang="en-US" dirty="0"/>
              <a:t>, M.A., Bradbury, J.S.: A review of serious games for programming. In: Göbel, S., Garcia-Agundez, A., </a:t>
            </a:r>
            <a:r>
              <a:rPr lang="en-US" dirty="0" err="1"/>
              <a:t>Tregel</a:t>
            </a:r>
            <a:r>
              <a:rPr lang="en-US" dirty="0"/>
              <a:t>, T., Ma, M., </a:t>
            </a:r>
            <a:r>
              <a:rPr lang="en-US" dirty="0" err="1"/>
              <a:t>Baalsrud</a:t>
            </a:r>
            <a:r>
              <a:rPr lang="en-US" dirty="0"/>
              <a:t> Hauge, J., Oliveira, M., Marsh, T., </a:t>
            </a:r>
            <a:r>
              <a:rPr lang="en-US" dirty="0" err="1"/>
              <a:t>Caserman</a:t>
            </a:r>
            <a:r>
              <a:rPr lang="en-US" dirty="0"/>
              <a:t>, P. (eds.) Serious Games. pp. 204–216. Springer International Publishing, Cham (2018)</a:t>
            </a:r>
          </a:p>
          <a:p>
            <a:pPr marL="0" indent="0">
              <a:buNone/>
            </a:pPr>
            <a:r>
              <a:rPr lang="en-US" dirty="0"/>
              <a:t>[3] Ding, A.C.E., Yu, C.H.: Serious game-based learning and learning by making games: Types of game-based pedagogies and student gaming hours impact students’ science learning outcomes. Computers &amp; Education 218, 105075 (2024). </a:t>
            </a:r>
            <a:r>
              <a:rPr lang="en-US" dirty="0">
                <a:hlinkClick r:id="rId3"/>
              </a:rPr>
              <a:t>https://doi.org/10.1016/j.compedu.2024.105075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[4] </a:t>
            </a:r>
            <a:r>
              <a:rPr lang="en-US" dirty="0" err="1"/>
              <a:t>Garneli</a:t>
            </a:r>
            <a:r>
              <a:rPr lang="en-US" dirty="0"/>
              <a:t>, B., Giannakos, M.N., </a:t>
            </a:r>
            <a:r>
              <a:rPr lang="en-US" dirty="0" err="1"/>
              <a:t>Chorianopoulos</a:t>
            </a:r>
            <a:r>
              <a:rPr lang="en-US" dirty="0"/>
              <a:t>, K., </a:t>
            </a:r>
            <a:r>
              <a:rPr lang="en-US" dirty="0" err="1"/>
              <a:t>Jaccheri</a:t>
            </a:r>
            <a:r>
              <a:rPr lang="en-US" dirty="0"/>
              <a:t>, L.: Learning by Playing and Learning by Making. In: Ma, M., Oliveira, M.F., Petersen, S., Hauge, J.B. (eds.) Serious Games Development and Applications. pp. 76–85. Springer Berlin Heidelberg, Berlin, Heidelberg (2013)</a:t>
            </a:r>
          </a:p>
          <a:p>
            <a:pPr marL="0" indent="0">
              <a:buNone/>
            </a:pPr>
            <a:r>
              <a:rPr lang="en-US" dirty="0"/>
              <a:t>[5] </a:t>
            </a:r>
            <a:r>
              <a:rPr lang="fr-FR" dirty="0"/>
              <a:t>Le Du, J., Alvarez, J., Schmitt, D.: Développer la pensée informatique à travers la conception de jeux vidéo éducatifs. </a:t>
            </a:r>
            <a:r>
              <a:rPr lang="fr-FR" dirty="0" err="1"/>
              <a:t>Educational</a:t>
            </a:r>
            <a:r>
              <a:rPr lang="fr-FR" dirty="0"/>
              <a:t> Game &amp; Play Design Project: élaboration de la méthode. Distances et médiations des savoirs. Distance and </a:t>
            </a:r>
            <a:r>
              <a:rPr lang="fr-FR" dirty="0" err="1"/>
              <a:t>Mediation</a:t>
            </a:r>
            <a:r>
              <a:rPr lang="fr-FR" dirty="0"/>
              <a:t> of </a:t>
            </a:r>
            <a:r>
              <a:rPr lang="fr-FR" dirty="0" err="1"/>
              <a:t>Knowledge</a:t>
            </a:r>
            <a:r>
              <a:rPr lang="fr-FR" dirty="0"/>
              <a:t> (48) (</a:t>
            </a:r>
            <a:r>
              <a:rPr lang="fr-FR" dirty="0" err="1"/>
              <a:t>Dec</a:t>
            </a:r>
            <a:r>
              <a:rPr lang="fr-FR" dirty="0"/>
              <a:t> 2024). </a:t>
            </a:r>
            <a:r>
              <a:rPr lang="fr-FR" dirty="0">
                <a:hlinkClick r:id="rId4"/>
              </a:rPr>
              <a:t>https://doi.org/10.4000/12xon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[6] </a:t>
            </a:r>
            <a:r>
              <a:rPr lang="en-US" dirty="0" err="1"/>
              <a:t>Saddoug</a:t>
            </a:r>
            <a:r>
              <a:rPr lang="en-US" dirty="0"/>
              <a:t>, H., Rahimian, A., Marne, B., </a:t>
            </a:r>
            <a:r>
              <a:rPr lang="en-US" dirty="0" err="1"/>
              <a:t>Muratet</a:t>
            </a:r>
            <a:r>
              <a:rPr lang="en-US" dirty="0"/>
              <a:t>, M., </a:t>
            </a:r>
            <a:r>
              <a:rPr lang="en-US" dirty="0" err="1"/>
              <a:t>Sehaba</a:t>
            </a:r>
            <a:r>
              <a:rPr lang="en-US" dirty="0"/>
              <a:t>, K., Jolivet, S.: Review of the Adaptability of a Set of Learning Games Meant for Teaching Computational Thinking or Programming in France. In: Special Session on Gamification on Computer Programming Learning. vol. 1, pp. 562–569. SCITEPRESS - Science and Technology Publications, Prague, Czech Republic (Apr 2022). </a:t>
            </a:r>
            <a:r>
              <a:rPr lang="en-US" dirty="0">
                <a:hlinkClick r:id="rId5"/>
              </a:rPr>
              <a:t>https://doi.org/10.5220/0011126400003182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[7] Razzouk, R., Shute, V.: What Is Design Thinking and Why Is It Important? Review of Educational Research 82(3), 330–348 (Sep 2012). </a:t>
            </a:r>
            <a:r>
              <a:rPr lang="en-US" dirty="0">
                <a:hlinkClick r:id="rId6"/>
              </a:rPr>
              <a:t>https://doi.org/10.3102/0034654312457429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[8] Kelly, N., Gero, J.S.: Design thinking and computational thinking: a dual process model for addressing design problems. Design Science 7, e8 (2021). </a:t>
            </a:r>
            <a:r>
              <a:rPr lang="en-US" dirty="0">
                <a:hlinkClick r:id="rId7"/>
              </a:rPr>
              <a:t>https://doi.org/10.1017/dsj.2021.7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[9] Angeli, C., </a:t>
            </a:r>
            <a:r>
              <a:rPr lang="en-US" dirty="0" err="1"/>
              <a:t>Valanides</a:t>
            </a:r>
            <a:r>
              <a:rPr lang="en-US" dirty="0"/>
              <a:t>, N.: Developing young children’s computational thinking with educational robotics: An interaction effect between gender and scaffolding strategy. Computers in Human Behavior 105, 105954 (Apr 2020)</a:t>
            </a:r>
          </a:p>
          <a:p>
            <a:pPr marL="0" indent="0">
              <a:buNone/>
            </a:pPr>
            <a:r>
              <a:rPr lang="en-US" dirty="0"/>
              <a:t>[10] Hu, L.: Exploring Gender Differences in Computational Thinking Among K-12 Students: A Meta-Analysis Investigating Influential Factors. Journal of Educational Computing Research 62(5), 1138–1164 (Sep 2024). </a:t>
            </a:r>
            <a:r>
              <a:rPr lang="en-US" dirty="0">
                <a:hlinkClick r:id="rId8"/>
              </a:rPr>
              <a:t>https://doi.org/10.1177/07356331241240670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[11] Lin, S., Wong, G.K.W.: Gender Differences in Computational Thinking Skills among Primary and Secondary School Students: A Systematic Review. Education Sciences 14(7), 790 (Jul 2024). https://doi.org/10.3390/educsci14070790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2ABC4-B0E1-71FD-0746-B4DC384B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B1CCBE-3A9B-F0C4-AB33-44639938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FD6F4-4FF8-A7D1-5760-9FF5BB03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2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C8B51B-8D16-0DC7-8D4C-0E8E43E7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Jeux sérieux et initiation à la programmation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2FF1D42-1AF6-E8F8-BDCE-0A349A4828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Consommateur [1, 2]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212783F-C632-D6B7-AE12-5FE1436E0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Concepteur [3, 4, 5]</a:t>
            </a:r>
          </a:p>
        </p:txBody>
      </p:sp>
      <p:sp>
        <p:nvSpPr>
          <p:cNvPr id="32" name="Espace réservé de la date 31">
            <a:extLst>
              <a:ext uri="{FF2B5EF4-FFF2-40B4-BE49-F238E27FC236}">
                <a16:creationId xmlns:a16="http://schemas.microsoft.com/office/drawing/2014/main" id="{AE609D20-C43F-FCC4-EB64-A9524CD2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236D-F9AF-4DE8-8509-C66814DF4EA0}" type="datetime1">
              <a:rPr lang="fr-FR" smtClean="0"/>
              <a:t>21/05/2026</a:t>
            </a:fld>
            <a:endParaRPr lang="fr-FR"/>
          </a:p>
        </p:txBody>
      </p:sp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BF45E1E5-D9E6-4763-09E7-FAD51E5F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7D26EE22-7CE1-B65C-B6D0-C0F809D7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2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8025FB-BF87-3A8F-10F1-7A90B697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20" y="2797976"/>
            <a:ext cx="3056820" cy="15012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1DD15D-9FA6-6C6C-1BC8-0D12BC3F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38" y="3277754"/>
            <a:ext cx="2859678" cy="231289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581FB05-D859-E60C-B693-24E2EAD7E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866" y="4700940"/>
            <a:ext cx="2302650" cy="13838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BAE2D87-347F-45B3-D920-D77A5C9A3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918" y="5015133"/>
            <a:ext cx="2618501" cy="144579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4223278-E3FD-D91E-4A36-FD46EC047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531" y="4924695"/>
            <a:ext cx="2261346" cy="14306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DF4BB6B-ABB6-C4A6-E8C6-36A5A7CA5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3049" y="2707020"/>
            <a:ext cx="3103555" cy="160847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C018E67-B54F-2A2C-8A12-3FAA9FFE2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387" y="4450436"/>
            <a:ext cx="3505199" cy="1711373"/>
          </a:xfrm>
          <a:prstGeom prst="rect">
            <a:avLst/>
          </a:prstGeom>
        </p:spPr>
      </p:pic>
      <p:pic>
        <p:nvPicPr>
          <p:cNvPr id="1036" name="Picture 12" descr="GDevelop 5.6: Real-Time 3D Editor Now Available | GDevelop">
            <a:extLst>
              <a:ext uri="{FF2B5EF4-FFF2-40B4-BE49-F238E27FC236}">
                <a16:creationId xmlns:a16="http://schemas.microsoft.com/office/drawing/2014/main" id="{32CE5B56-019C-7191-EBCA-DE30CBFC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42" y="3375299"/>
            <a:ext cx="3079753" cy="17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7A9FABE-0FA0-ED0B-52D9-AC2079F2AAD3}"/>
              </a:ext>
            </a:extLst>
          </p:cNvPr>
          <p:cNvSpPr txBox="1"/>
          <p:nvPr/>
        </p:nvSpPr>
        <p:spPr>
          <a:xfrm>
            <a:off x="8789627" y="6215285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Construct</a:t>
            </a:r>
            <a:r>
              <a:rPr lang="fr-FR" dirty="0"/>
              <a:t> 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9E1BAA-764D-2CC5-9E1C-856B36D80503}"/>
              </a:ext>
            </a:extLst>
          </p:cNvPr>
          <p:cNvSpPr txBox="1"/>
          <p:nvPr/>
        </p:nvSpPr>
        <p:spPr>
          <a:xfrm>
            <a:off x="6760090" y="3038542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GDevelop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834ACEA-5959-1DF3-1F5F-22053351AA28}"/>
              </a:ext>
            </a:extLst>
          </p:cNvPr>
          <p:cNvSpPr txBox="1"/>
          <p:nvPr/>
        </p:nvSpPr>
        <p:spPr>
          <a:xfrm>
            <a:off x="9984300" y="2349953"/>
            <a:ext cx="95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Scratch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AD984FA-9A49-0F30-4075-DF045DE57AA3}"/>
              </a:ext>
            </a:extLst>
          </p:cNvPr>
          <p:cNvSpPr txBox="1"/>
          <p:nvPr/>
        </p:nvSpPr>
        <p:spPr>
          <a:xfrm>
            <a:off x="2160585" y="2487998"/>
            <a:ext cx="92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Pyrates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CE74D8B-8BF0-11FB-B850-09C2348BC2F4}"/>
              </a:ext>
            </a:extLst>
          </p:cNvPr>
          <p:cNvSpPr txBox="1"/>
          <p:nvPr/>
        </p:nvSpPr>
        <p:spPr>
          <a:xfrm>
            <a:off x="4664135" y="2925449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AlgoPython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B5A029B-79C9-0E4F-2163-6F60D9C03D07}"/>
              </a:ext>
            </a:extLst>
          </p:cNvPr>
          <p:cNvSpPr txBox="1"/>
          <p:nvPr/>
        </p:nvSpPr>
        <p:spPr>
          <a:xfrm>
            <a:off x="4498634" y="6488668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CodeCombat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D6FDA5C-E906-CB68-C70B-05F96F993960}"/>
              </a:ext>
            </a:extLst>
          </p:cNvPr>
          <p:cNvSpPr txBox="1"/>
          <p:nvPr/>
        </p:nvSpPr>
        <p:spPr>
          <a:xfrm>
            <a:off x="2655433" y="62878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Algorea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09678C2-B3EF-516D-1600-32A4EFC2C1CC}"/>
              </a:ext>
            </a:extLst>
          </p:cNvPr>
          <p:cNvSpPr txBox="1"/>
          <p:nvPr/>
        </p:nvSpPr>
        <p:spPr>
          <a:xfrm>
            <a:off x="975588" y="434863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CodinGame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59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2EED4C1-85CF-414B-35F5-11E4B061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Adaptabilité de SPY [6]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9A1705AC-E5E4-3BD3-4889-DB26EDC4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CD3A-5319-4387-99DB-F2DA26359ADB}" type="datetime1">
              <a:rPr lang="fr-FR" smtClean="0"/>
              <a:t>21/05/2026</a:t>
            </a:fld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CA81FFD-1F4B-7BE3-06C1-D7B6F9DD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EFED7D8F-61D9-3776-5FB7-641E464F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14DD9C-DB6C-7799-EC31-650A3A4C3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167"/>
          <a:stretch/>
        </p:blipFill>
        <p:spPr>
          <a:xfrm>
            <a:off x="862584" y="4196110"/>
            <a:ext cx="5444560" cy="19356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46D2A4-2D74-99A4-395F-9FD2B1AE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1657160"/>
            <a:ext cx="4054672" cy="26935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FEE003-E6FC-7D18-C89A-CF877F29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40" y="1451417"/>
            <a:ext cx="6899840" cy="4603504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3AE3200D-15D4-8D41-68C5-9BDF270D7C67}"/>
              </a:ext>
            </a:extLst>
          </p:cNvPr>
          <p:cNvGrpSpPr/>
          <p:nvPr/>
        </p:nvGrpSpPr>
        <p:grpSpPr>
          <a:xfrm>
            <a:off x="-89916" y="-82296"/>
            <a:ext cx="12371832" cy="7022592"/>
            <a:chOff x="-82296" y="-64008"/>
            <a:chExt cx="12371832" cy="70225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870B54-3F7D-4339-F2C9-00F075E3D1B8}"/>
                </a:ext>
              </a:extLst>
            </p:cNvPr>
            <p:cNvSpPr/>
            <p:nvPr/>
          </p:nvSpPr>
          <p:spPr>
            <a:xfrm>
              <a:off x="-82296" y="-64008"/>
              <a:ext cx="12371832" cy="7022592"/>
            </a:xfrm>
            <a:prstGeom prst="rect">
              <a:avLst/>
            </a:prstGeom>
            <a:solidFill>
              <a:srgbClr val="000000">
                <a:alpha val="65098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06B0A30-5E68-A7DF-096A-B970086EBA72}"/>
                </a:ext>
              </a:extLst>
            </p:cNvPr>
            <p:cNvSpPr txBox="1"/>
            <p:nvPr/>
          </p:nvSpPr>
          <p:spPr>
            <a:xfrm rot="20359676">
              <a:off x="1689683" y="3072585"/>
              <a:ext cx="88126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Concevoir et réaliser une mission en groupe ?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56FCF45B-D28C-32F9-04CD-2B926D2EDE49}"/>
              </a:ext>
            </a:extLst>
          </p:cNvPr>
          <p:cNvSpPr txBox="1"/>
          <p:nvPr/>
        </p:nvSpPr>
        <p:spPr>
          <a:xfrm>
            <a:off x="9599075" y="624110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spy.lip6.fr</a:t>
            </a:r>
          </a:p>
        </p:txBody>
      </p:sp>
    </p:spTree>
    <p:extLst>
      <p:ext uri="{BB962C8B-B14F-4D97-AF65-F5344CB8AC3E}">
        <p14:creationId xmlns:p14="http://schemas.microsoft.com/office/powerpoint/2010/main" val="14437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06C5A-C72A-1CF8-B83B-10ABBA06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séquence qui s’inscrit dans une année scolaire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8CCC8-0F57-D5F9-1CA3-ADA795BC3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latin typeface="SFRM1000"/>
              </a:rPr>
              <a:t>En mathématiques : séances de repérage sur quadrillage, logique spatiale et gestion des déplacements sur un plan.</a:t>
            </a:r>
          </a:p>
          <a:p>
            <a:pPr algn="l"/>
            <a:r>
              <a:rPr lang="fr-FR" sz="1800" b="0" i="0" u="none" strike="noStrike" baseline="0" dirty="0">
                <a:latin typeface="SFRM1000"/>
              </a:rPr>
              <a:t>En informatique : participation à l’événement Festi’Robot</a:t>
            </a:r>
            <a:r>
              <a:rPr lang="fr-FR" sz="1800" b="0" i="0" u="none" strike="noStrike" baseline="0" dirty="0">
                <a:latin typeface="SFRM0700"/>
              </a:rPr>
              <a:t>11</a:t>
            </a:r>
            <a:r>
              <a:rPr lang="fr-FR" sz="1800" b="0" i="0" u="none" strike="noStrike" baseline="0" dirty="0">
                <a:latin typeface="SFRM1000"/>
              </a:rPr>
              <a:t>, projet de chasse au trésor avec des Blue-Bots (utilisation d’un quadrillage et de cartes de programmation), travail sur le vocabulaire autour des déplacements et des notions de rotations.</a:t>
            </a:r>
          </a:p>
          <a:p>
            <a:pPr algn="l"/>
            <a:r>
              <a:rPr lang="fr-FR" sz="1800" b="0" i="0" u="none" strike="noStrike" baseline="0" dirty="0">
                <a:latin typeface="SFRM1000"/>
              </a:rPr>
              <a:t>En expression écrite et orale : production d’écrits descriptifs, rédaction de règles de jeu dans le cadre du </a:t>
            </a:r>
            <a:r>
              <a:rPr lang="fr-FR" sz="1800" b="0" i="0" u="none" strike="noStrike" baseline="0" dirty="0" err="1">
                <a:latin typeface="SFRM1000"/>
              </a:rPr>
              <a:t>Festi’Robot</a:t>
            </a:r>
            <a:r>
              <a:rPr lang="fr-FR" sz="1800" b="0" i="0" u="none" strike="noStrike" baseline="0" dirty="0">
                <a:latin typeface="SFRM1000"/>
              </a:rPr>
              <a:t>, enregistrement de podcasts dans le cadre de projets transversaux.</a:t>
            </a:r>
          </a:p>
          <a:p>
            <a:pPr algn="l"/>
            <a:r>
              <a:rPr lang="fr-FR" dirty="0">
                <a:latin typeface="SFRM1000"/>
              </a:rPr>
              <a:t>Travaux collaboratifs : jardinage, cuisine</a:t>
            </a:r>
            <a:endParaRPr lang="fr-FR" sz="1800" b="0" i="0" u="none" strike="noStrike" baseline="0" dirty="0">
              <a:latin typeface="SFRM1000"/>
            </a:endParaRPr>
          </a:p>
          <a:p>
            <a:pPr algn="l"/>
            <a:endParaRPr lang="fr-FR" sz="1800" dirty="0">
              <a:latin typeface="SFRM1000"/>
            </a:endParaRPr>
          </a:p>
          <a:p>
            <a:pPr algn="l"/>
            <a:r>
              <a:rPr lang="fr-FR" sz="1800" dirty="0">
                <a:latin typeface="SFRM1000"/>
              </a:rPr>
              <a:t>Expérimentation SPY : avril/mai 2025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55DEF-DFA1-9D26-0621-ED87E964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C0BDE5-5529-0067-E0A1-73BF11BE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13992A-6FA0-DA0D-1354-4653151F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12A38-9EF7-4224-D09B-1A31F840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d’expérimentation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590C1A-F529-1D9A-F02A-BB9B52F3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classe de CE2 (23 élèves), académie de Normandie, REP</a:t>
            </a:r>
          </a:p>
          <a:p>
            <a:r>
              <a:rPr lang="fr-FR" dirty="0"/>
              <a:t>Equipements : 3 ordinateurs + 9 tablettes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A8877-A236-1B99-012C-D77CF882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81F95-07B7-6128-F383-7062E2FD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90FD33-516C-33B4-0B5F-73C04B1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8F9AF2-BA5F-4BB0-7558-8A059944F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3" y="2945967"/>
            <a:ext cx="7775578" cy="31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00300-3FC9-378E-1AB5-AE6B03C9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Séquences 1 à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548AD7-16C5-1EFE-9FC3-03ECBA9D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Découverte individuelle de SPY</a:t>
            </a:r>
          </a:p>
          <a:p>
            <a:r>
              <a:rPr lang="fr-FR" dirty="0"/>
              <a:t>Objectif, réaliser les scénarios : Explorateur, Collaborateur et Répétiteur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523A8E-1620-5906-2FF4-472C234E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886393-C282-B5D6-5C04-6C9F0351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31633-AE53-7A45-22AD-A445AF53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5C40E3-6978-0961-CE95-C33F039F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11" y="3098776"/>
            <a:ext cx="7729728" cy="28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43B22-FF63-9813-4FD1-4F256206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Retours sur les séquences 1 à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AFB01E-CD98-D882-1A3F-0503164D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Transfert de compétences travaillées lors des précédentes séances de robotique</a:t>
            </a:r>
          </a:p>
          <a:p>
            <a:pPr lvl="1"/>
            <a:r>
              <a:rPr lang="fr-FR" dirty="0"/>
              <a:t>Les écarts n’ont pas soulevé de problématiques particulières</a:t>
            </a:r>
          </a:p>
          <a:p>
            <a:r>
              <a:rPr lang="fr-FR" dirty="0"/>
              <a:t>Premières difficultés rencontrées dans le Répétiteur</a:t>
            </a:r>
          </a:p>
          <a:p>
            <a:r>
              <a:rPr lang="fr-FR" dirty="0"/>
              <a:t>Tutorat entre pairs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7A3738-02C3-0D19-8562-8C72DC0F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5757E8-7CCF-9178-FBCE-412782FF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3A4EEF-B61D-F526-F003-BC4AC20B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B020A-E07D-0705-4F13-FAC31311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5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45D9B61-4A8B-1B17-7E95-6CE67FAC43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460" y="1763422"/>
            <a:ext cx="5274531" cy="4176985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7C87EA2-4E58-A350-A32B-81A55E5586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11" y="1781489"/>
            <a:ext cx="5741485" cy="4195053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CABB20-2856-9A62-A133-DFB1C7DA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E83A-298D-445C-A8E4-EDE4771E7291}" type="datetime1">
              <a:rPr lang="fr-FR" smtClean="0"/>
              <a:t>21/05/2026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9C73F-2AE3-65F3-94B9-EA94B5E0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F6D046-7369-20FD-04BE-8BF43D44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44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793F4-6281-E7C0-7632-C37DC74C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sur la séquence 5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3513AA4-0C32-DFBD-3693-8939E20B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 groupes constitués</a:t>
            </a:r>
          </a:p>
          <a:p>
            <a:pPr lvl="1"/>
            <a:r>
              <a:rPr lang="fr-FR" dirty="0"/>
              <a:t>Manipulation technique de l’éditeur facile</a:t>
            </a:r>
          </a:p>
          <a:p>
            <a:pPr lvl="1"/>
            <a:r>
              <a:rPr lang="fr-FR" dirty="0"/>
              <a:t>Mobiliser des acquis antérieurs (repérage sur un cadrillage)</a:t>
            </a:r>
          </a:p>
          <a:p>
            <a:pPr lvl="1"/>
            <a:r>
              <a:rPr lang="fr-FR" dirty="0"/>
              <a:t>Complexité dans le travail collaboratif</a:t>
            </a:r>
          </a:p>
          <a:p>
            <a:pPr lvl="2"/>
            <a:r>
              <a:rPr lang="fr-FR" dirty="0"/>
              <a:t>Intégrer les nouvelles notions travaillées dans SPY (tous n’avaient pas atteint la même progression dans le jeu) </a:t>
            </a:r>
          </a:p>
          <a:p>
            <a:pPr lvl="2"/>
            <a:r>
              <a:rPr lang="fr-FR" dirty="0"/>
              <a:t>Prendre des décisions collectives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365221-4984-AAFE-97DF-03F127DA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44EC-9422-4125-A530-53CAC2F1C35C}" type="datetime1">
              <a:rPr lang="fr-FR" smtClean="0"/>
              <a:t>21/05/2026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FC63CF-10A4-6DEC-3390-1C4DBFC2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Didapro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BBC8DE-D512-DDFD-E557-0FE8D41F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F83-DAF2-47CA-91E1-D18CCAE5231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0168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5533</TotalTime>
  <Words>1123</Words>
  <Application>Microsoft Office PowerPoint</Application>
  <PresentationFormat>Grand écran</PresentationFormat>
  <Paragraphs>99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Aptos</vt:lpstr>
      <vt:lpstr>Arial</vt:lpstr>
      <vt:lpstr>Century Gothic</vt:lpstr>
      <vt:lpstr>SFRM0700</vt:lpstr>
      <vt:lpstr>SFRM1000</vt:lpstr>
      <vt:lpstr>Wingdings 3</vt:lpstr>
      <vt:lpstr>Brin</vt:lpstr>
      <vt:lpstr>Initiation à la programmation avec SPY : je joue, nous collaborons, nous créons</vt:lpstr>
      <vt:lpstr>Jeux sérieux et initiation à la programmation</vt:lpstr>
      <vt:lpstr>Adaptabilité de SPY [6]</vt:lpstr>
      <vt:lpstr>Une séquence qui s’inscrit dans une année scolaire</vt:lpstr>
      <vt:lpstr>Contexte d’expérimentation</vt:lpstr>
      <vt:lpstr>Séquences 1 à 4</vt:lpstr>
      <vt:lpstr>Retours sur les séquences 1 à 4</vt:lpstr>
      <vt:lpstr>Séquence 5</vt:lpstr>
      <vt:lpstr>Retour sur la séquence 5</vt:lpstr>
      <vt:lpstr>Faits observés et perspectives de recherche</vt:lpstr>
      <vt:lpstr>Bibliographie</vt:lpstr>
    </vt:vector>
  </TitlesOfParts>
  <Company>INSEI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Mathieu MURATET</dc:creator>
  <cp:lastModifiedBy>Mathieu MURATET</cp:lastModifiedBy>
  <cp:revision>23</cp:revision>
  <dcterms:created xsi:type="dcterms:W3CDTF">2026-03-06T16:33:27Z</dcterms:created>
  <dcterms:modified xsi:type="dcterms:W3CDTF">2026-05-21T10:42:38Z</dcterms:modified>
</cp:coreProperties>
</file>