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73" r:id="rId2"/>
    <p:sldId id="463" r:id="rId3"/>
    <p:sldId id="453" r:id="rId4"/>
    <p:sldId id="455" r:id="rId5"/>
    <p:sldId id="448" r:id="rId6"/>
    <p:sldId id="264" r:id="rId7"/>
    <p:sldId id="450" r:id="rId8"/>
    <p:sldId id="451" r:id="rId9"/>
    <p:sldId id="462" r:id="rId10"/>
    <p:sldId id="427" r:id="rId11"/>
    <p:sldId id="461" r:id="rId12"/>
    <p:sldId id="456" r:id="rId13"/>
    <p:sldId id="438" r:id="rId14"/>
    <p:sldId id="464" r:id="rId15"/>
    <p:sldId id="284" r:id="rId16"/>
    <p:sldId id="283" r:id="rId17"/>
    <p:sldId id="288" r:id="rId18"/>
    <p:sldId id="295" r:id="rId19"/>
    <p:sldId id="458" r:id="rId20"/>
    <p:sldId id="457" r:id="rId21"/>
    <p:sldId id="459" r:id="rId22"/>
    <p:sldId id="460" r:id="rId23"/>
  </p:sldIdLst>
  <p:sldSz cx="12192000" cy="6858000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5" autoAdjust="0"/>
    <p:restoredTop sz="80394" autoAdjust="0"/>
  </p:normalViewPr>
  <p:slideViewPr>
    <p:cSldViewPr>
      <p:cViewPr varScale="1">
        <p:scale>
          <a:sx n="60" d="100"/>
          <a:sy n="60" d="100"/>
        </p:scale>
        <p:origin x="876" y="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5498"/>
    </p:cViewPr>
  </p:sorterViewPr>
  <p:notesViewPr>
    <p:cSldViewPr>
      <p:cViewPr varScale="1">
        <p:scale>
          <a:sx n="68" d="100"/>
          <a:sy n="68" d="100"/>
        </p:scale>
        <p:origin x="-198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C2D042-9D15-4E86-A3BD-7EF90A95C0D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C16F003-27F9-4546-BEDC-0B61BCF69981}">
      <dgm:prSet phldrT="[Texte]"/>
      <dgm:spPr/>
      <dgm:t>
        <a:bodyPr/>
        <a:lstStyle/>
        <a:p>
          <a:r>
            <a:rPr lang="fr-FR" dirty="0"/>
            <a:t>Jeu</a:t>
          </a:r>
        </a:p>
      </dgm:t>
    </dgm:pt>
    <dgm:pt modelId="{88637543-B5F3-4446-A75F-9188A4506EA1}" type="parTrans" cxnId="{99CF3AE3-5B85-4624-A269-4476A4AC1047}">
      <dgm:prSet/>
      <dgm:spPr/>
      <dgm:t>
        <a:bodyPr/>
        <a:lstStyle/>
        <a:p>
          <a:endParaRPr lang="fr-FR"/>
        </a:p>
      </dgm:t>
    </dgm:pt>
    <dgm:pt modelId="{1DFA2E0F-E9AB-4144-A3BB-3471AA112183}" type="sibTrans" cxnId="{99CF3AE3-5B85-4624-A269-4476A4AC1047}">
      <dgm:prSet/>
      <dgm:spPr/>
      <dgm:t>
        <a:bodyPr/>
        <a:lstStyle/>
        <a:p>
          <a:endParaRPr lang="fr-FR"/>
        </a:p>
      </dgm:t>
    </dgm:pt>
    <dgm:pt modelId="{F0188B2C-9A50-4B58-AB44-8AB60D992E32}">
      <dgm:prSet phldrT="[Texte]"/>
      <dgm:spPr/>
      <dgm:t>
        <a:bodyPr/>
        <a:lstStyle/>
        <a:p>
          <a:r>
            <a:rPr lang="fr-FR" dirty="0"/>
            <a:t>Exercice</a:t>
          </a:r>
        </a:p>
      </dgm:t>
    </dgm:pt>
    <dgm:pt modelId="{F9EDB0BD-FAF5-4E23-BEDD-D002AB5548BC}" type="parTrans" cxnId="{AB2BFDA7-6FFB-41CD-BBEA-6FDD0E1B87BF}">
      <dgm:prSet/>
      <dgm:spPr/>
      <dgm:t>
        <a:bodyPr/>
        <a:lstStyle/>
        <a:p>
          <a:endParaRPr lang="fr-FR"/>
        </a:p>
      </dgm:t>
    </dgm:pt>
    <dgm:pt modelId="{61A92AE4-B955-45D4-ACAB-DDF788683C08}" type="sibTrans" cxnId="{AB2BFDA7-6FFB-41CD-BBEA-6FDD0E1B87BF}">
      <dgm:prSet/>
      <dgm:spPr/>
      <dgm:t>
        <a:bodyPr/>
        <a:lstStyle/>
        <a:p>
          <a:endParaRPr lang="fr-FR"/>
        </a:p>
      </dgm:t>
    </dgm:pt>
    <dgm:pt modelId="{E26A653F-174D-46D3-B08E-B198416B4DED}" type="pres">
      <dgm:prSet presAssocID="{25C2D042-9D15-4E86-A3BD-7EF90A95C0D2}" presName="cycle" presStyleCnt="0">
        <dgm:presLayoutVars>
          <dgm:dir/>
          <dgm:resizeHandles val="exact"/>
        </dgm:presLayoutVars>
      </dgm:prSet>
      <dgm:spPr/>
    </dgm:pt>
    <dgm:pt modelId="{CA6F52C3-C370-4AA5-A080-D24611E27A38}" type="pres">
      <dgm:prSet presAssocID="{8C16F003-27F9-4546-BEDC-0B61BCF69981}" presName="dummy" presStyleCnt="0"/>
      <dgm:spPr/>
    </dgm:pt>
    <dgm:pt modelId="{86F57F9F-4314-4310-925C-B22D7BFC6457}" type="pres">
      <dgm:prSet presAssocID="{8C16F003-27F9-4546-BEDC-0B61BCF69981}" presName="node" presStyleLbl="revTx" presStyleIdx="0" presStyleCnt="2">
        <dgm:presLayoutVars>
          <dgm:bulletEnabled val="1"/>
        </dgm:presLayoutVars>
      </dgm:prSet>
      <dgm:spPr/>
    </dgm:pt>
    <dgm:pt modelId="{4ACADD44-B019-4444-AE01-516DCA973B56}" type="pres">
      <dgm:prSet presAssocID="{1DFA2E0F-E9AB-4144-A3BB-3471AA112183}" presName="sibTrans" presStyleLbl="node1" presStyleIdx="0" presStyleCnt="2"/>
      <dgm:spPr/>
    </dgm:pt>
    <dgm:pt modelId="{10D739F4-2553-4FBE-BF02-D834BAF150C2}" type="pres">
      <dgm:prSet presAssocID="{F0188B2C-9A50-4B58-AB44-8AB60D992E32}" presName="dummy" presStyleCnt="0"/>
      <dgm:spPr/>
    </dgm:pt>
    <dgm:pt modelId="{CF8AF5B5-C46D-4118-AD19-B987EF4D9081}" type="pres">
      <dgm:prSet presAssocID="{F0188B2C-9A50-4B58-AB44-8AB60D992E32}" presName="node" presStyleLbl="revTx" presStyleIdx="1" presStyleCnt="2">
        <dgm:presLayoutVars>
          <dgm:bulletEnabled val="1"/>
        </dgm:presLayoutVars>
      </dgm:prSet>
      <dgm:spPr/>
    </dgm:pt>
    <dgm:pt modelId="{7A651712-661E-464D-A499-614F05E705D3}" type="pres">
      <dgm:prSet presAssocID="{61A92AE4-B955-45D4-ACAB-DDF788683C08}" presName="sibTrans" presStyleLbl="node1" presStyleIdx="1" presStyleCnt="2"/>
      <dgm:spPr/>
    </dgm:pt>
  </dgm:ptLst>
  <dgm:cxnLst>
    <dgm:cxn modelId="{ACAD4401-00C4-485A-BDD2-90AE4DE773B4}" type="presOf" srcId="{25C2D042-9D15-4E86-A3BD-7EF90A95C0D2}" destId="{E26A653F-174D-46D3-B08E-B198416B4DED}" srcOrd="0" destOrd="0" presId="urn:microsoft.com/office/officeart/2005/8/layout/cycle1"/>
    <dgm:cxn modelId="{7F04B208-EBE1-4191-A71E-02D04A566CDB}" type="presOf" srcId="{8C16F003-27F9-4546-BEDC-0B61BCF69981}" destId="{86F57F9F-4314-4310-925C-B22D7BFC6457}" srcOrd="0" destOrd="0" presId="urn:microsoft.com/office/officeart/2005/8/layout/cycle1"/>
    <dgm:cxn modelId="{44857F21-E90A-4027-9EC5-02C6A9E2F4A4}" type="presOf" srcId="{F0188B2C-9A50-4B58-AB44-8AB60D992E32}" destId="{CF8AF5B5-C46D-4118-AD19-B987EF4D9081}" srcOrd="0" destOrd="0" presId="urn:microsoft.com/office/officeart/2005/8/layout/cycle1"/>
    <dgm:cxn modelId="{AB2BFDA7-6FFB-41CD-BBEA-6FDD0E1B87BF}" srcId="{25C2D042-9D15-4E86-A3BD-7EF90A95C0D2}" destId="{F0188B2C-9A50-4B58-AB44-8AB60D992E32}" srcOrd="1" destOrd="0" parTransId="{F9EDB0BD-FAF5-4E23-BEDD-D002AB5548BC}" sibTransId="{61A92AE4-B955-45D4-ACAB-DDF788683C08}"/>
    <dgm:cxn modelId="{235946CC-AEC4-42D4-B563-379F3C621E8F}" type="presOf" srcId="{61A92AE4-B955-45D4-ACAB-DDF788683C08}" destId="{7A651712-661E-464D-A499-614F05E705D3}" srcOrd="0" destOrd="0" presId="urn:microsoft.com/office/officeart/2005/8/layout/cycle1"/>
    <dgm:cxn modelId="{CE0FBECC-7FD6-45A3-81CD-DD2559FB2CDE}" type="presOf" srcId="{1DFA2E0F-E9AB-4144-A3BB-3471AA112183}" destId="{4ACADD44-B019-4444-AE01-516DCA973B56}" srcOrd="0" destOrd="0" presId="urn:microsoft.com/office/officeart/2005/8/layout/cycle1"/>
    <dgm:cxn modelId="{99CF3AE3-5B85-4624-A269-4476A4AC1047}" srcId="{25C2D042-9D15-4E86-A3BD-7EF90A95C0D2}" destId="{8C16F003-27F9-4546-BEDC-0B61BCF69981}" srcOrd="0" destOrd="0" parTransId="{88637543-B5F3-4446-A75F-9188A4506EA1}" sibTransId="{1DFA2E0F-E9AB-4144-A3BB-3471AA112183}"/>
    <dgm:cxn modelId="{427742A0-BD63-41A1-94F1-47AC4B2D1C85}" type="presParOf" srcId="{E26A653F-174D-46D3-B08E-B198416B4DED}" destId="{CA6F52C3-C370-4AA5-A080-D24611E27A38}" srcOrd="0" destOrd="0" presId="urn:microsoft.com/office/officeart/2005/8/layout/cycle1"/>
    <dgm:cxn modelId="{79A4F59C-7F29-4C53-B533-1CCB9FD2DBB2}" type="presParOf" srcId="{E26A653F-174D-46D3-B08E-B198416B4DED}" destId="{86F57F9F-4314-4310-925C-B22D7BFC6457}" srcOrd="1" destOrd="0" presId="urn:microsoft.com/office/officeart/2005/8/layout/cycle1"/>
    <dgm:cxn modelId="{465C165D-C824-4877-90C4-D8B42C86CED1}" type="presParOf" srcId="{E26A653F-174D-46D3-B08E-B198416B4DED}" destId="{4ACADD44-B019-4444-AE01-516DCA973B56}" srcOrd="2" destOrd="0" presId="urn:microsoft.com/office/officeart/2005/8/layout/cycle1"/>
    <dgm:cxn modelId="{4AB83EC0-D07B-4026-8F79-1F3EEE0049DA}" type="presParOf" srcId="{E26A653F-174D-46D3-B08E-B198416B4DED}" destId="{10D739F4-2553-4FBE-BF02-D834BAF150C2}" srcOrd="3" destOrd="0" presId="urn:microsoft.com/office/officeart/2005/8/layout/cycle1"/>
    <dgm:cxn modelId="{1E7A942A-7D5B-4368-AA07-67CAF5B1321E}" type="presParOf" srcId="{E26A653F-174D-46D3-B08E-B198416B4DED}" destId="{CF8AF5B5-C46D-4118-AD19-B987EF4D9081}" srcOrd="4" destOrd="0" presId="urn:microsoft.com/office/officeart/2005/8/layout/cycle1"/>
    <dgm:cxn modelId="{EDF489F6-E84E-469C-9F0C-DFCD527677BF}" type="presParOf" srcId="{E26A653F-174D-46D3-B08E-B198416B4DED}" destId="{7A651712-661E-464D-A499-614F05E705D3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57F9F-4314-4310-925C-B22D7BFC6457}">
      <dsp:nvSpPr>
        <dsp:cNvPr id="0" name=""/>
        <dsp:cNvSpPr/>
      </dsp:nvSpPr>
      <dsp:spPr>
        <a:xfrm>
          <a:off x="6264459" y="1367683"/>
          <a:ext cx="2592283" cy="259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Jeu</a:t>
          </a:r>
        </a:p>
      </dsp:txBody>
      <dsp:txXfrm>
        <a:off x="6264459" y="1367683"/>
        <a:ext cx="2592283" cy="2592283"/>
      </dsp:txXfrm>
    </dsp:sp>
    <dsp:sp modelId="{4ACADD44-B019-4444-AE01-516DCA973B56}">
      <dsp:nvSpPr>
        <dsp:cNvPr id="0" name=""/>
        <dsp:cNvSpPr/>
      </dsp:nvSpPr>
      <dsp:spPr>
        <a:xfrm>
          <a:off x="2782028" y="728"/>
          <a:ext cx="5326193" cy="5326193"/>
        </a:xfrm>
        <a:prstGeom prst="circularArrow">
          <a:avLst>
            <a:gd name="adj1" fmla="val 9491"/>
            <a:gd name="adj2" fmla="val 685680"/>
            <a:gd name="adj3" fmla="val 7847242"/>
            <a:gd name="adj4" fmla="val 2267077"/>
            <a:gd name="adj5" fmla="val 110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F5B5-C46D-4118-AD19-B987EF4D9081}">
      <dsp:nvSpPr>
        <dsp:cNvPr id="0" name=""/>
        <dsp:cNvSpPr/>
      </dsp:nvSpPr>
      <dsp:spPr>
        <a:xfrm>
          <a:off x="2033506" y="1367683"/>
          <a:ext cx="2592283" cy="259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Exercice</a:t>
          </a:r>
        </a:p>
      </dsp:txBody>
      <dsp:txXfrm>
        <a:off x="2033506" y="1367683"/>
        <a:ext cx="2592283" cy="2592283"/>
      </dsp:txXfrm>
    </dsp:sp>
    <dsp:sp modelId="{7A651712-661E-464D-A499-614F05E705D3}">
      <dsp:nvSpPr>
        <dsp:cNvPr id="0" name=""/>
        <dsp:cNvSpPr/>
      </dsp:nvSpPr>
      <dsp:spPr>
        <a:xfrm>
          <a:off x="2782028" y="728"/>
          <a:ext cx="5326193" cy="5326193"/>
        </a:xfrm>
        <a:prstGeom prst="circularArrow">
          <a:avLst>
            <a:gd name="adj1" fmla="val 9491"/>
            <a:gd name="adj2" fmla="val 685680"/>
            <a:gd name="adj3" fmla="val 18647242"/>
            <a:gd name="adj4" fmla="val 13067077"/>
            <a:gd name="adj5" fmla="val 110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93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882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93" y="9722882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FC0C0F5-940F-45C0-BFB5-4EDF0995EF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67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493" y="0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52" y="4861441"/>
            <a:ext cx="5204599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93" y="9722882"/>
            <a:ext cx="307680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345F0A5-F23F-40F9-9526-F50CDB9B86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05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42C50-7FEA-4BA2-9FCE-615EDF7D9FD4}" type="slidenum">
              <a:rPr lang="fr-FR" smtClean="0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438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AAED-9E5C-4DFB-8071-03B5306E91E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800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AAED-9E5C-4DFB-8071-03B5306E91E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489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5F0A5-F23F-40F9-9526-F50CDB9B86D8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085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Agôn : « désir de</a:t>
            </a:r>
            <a:r>
              <a:rPr lang="fr-FR" baseline="0" dirty="0"/>
              <a:t> voir reconnue son excellence dans un domaine donné », compétition contre les autres, compétition contre soi même (prototype de jeu, athlétisme)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/>
              <a:t>Alea : « </a:t>
            </a:r>
            <a:r>
              <a:rPr lang="fr-FR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essayer d’équilibrer le risque et le profit », tout le monde est sur un pied d’égalité (prototype de jeu : jeu de dés)</a:t>
            </a:r>
            <a:endParaRPr lang="fr-FR" dirty="0"/>
          </a:p>
          <a:p>
            <a:r>
              <a:rPr lang="fr-FR" dirty="0"/>
              <a:t>Mimicry :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« devenir soi-même un personnage illusoire et se conduire en conséquence », c’est-à-dire jouer un rôle (prototype de jeu : les cowboys et les indiens)</a:t>
            </a:r>
          </a:p>
          <a:p>
            <a:r>
              <a:rPr lang="fr-FR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Ilinx : « accéder à un certain degré d’étourdissement physique ou psychologique », recherche une montée d’adrénaline (prototype de jeu : manège à sensation, </a:t>
            </a:r>
            <a:r>
              <a:rPr lang="fr-FR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chambouletout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Arial" charset="0"/>
              </a:rPr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5F0A5-F23F-40F9-9526-F50CDB9B86D8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92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Killer : Ils aime la compétition et se mesurer à d’autres joueurs</a:t>
            </a:r>
          </a:p>
          <a:p>
            <a:r>
              <a:rPr lang="fr-FR" dirty="0" err="1"/>
              <a:t>Socializer</a:t>
            </a:r>
            <a:r>
              <a:rPr lang="fr-FR" dirty="0"/>
              <a:t> : Apprécie de jouer à plusieurs, avec d’autres. Ils peuvent même préférer les interactions sociales dans le jeu que le jeu lui même</a:t>
            </a:r>
          </a:p>
          <a:p>
            <a:r>
              <a:rPr lang="fr-FR" dirty="0" err="1"/>
              <a:t>Achiever</a:t>
            </a:r>
            <a:r>
              <a:rPr lang="fr-FR" dirty="0"/>
              <a:t> : Cherche à obtenir le plus de points, de niveaux d’équipements</a:t>
            </a:r>
          </a:p>
          <a:p>
            <a:r>
              <a:rPr lang="fr-FR" dirty="0"/>
              <a:t>Explorer : Aime découvrir des mondes, ils n’aime pas être contraint par le jeu, ils aiment les mondes ouverts/libres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CD014-14E5-4C17-AD4E-D447F27EB59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5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512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5F0A5-F23F-40F9-9526-F50CDB9B86D8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8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45F0A5-F23F-40F9-9526-F50CDB9B86D8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49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Il n’y</a:t>
            </a:r>
            <a:r>
              <a:rPr lang="fr-FR" baseline="0" dirty="0"/>
              <a:t> a pas de personnes handicapées, il n’y a que des situations handicapantes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AAED-9E5C-4DFB-8071-03B5306E91E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78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AAED-9E5C-4DFB-8071-03B5306E91E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620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8AAED-9E5C-4DFB-8071-03B5306E91E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3" y="62293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389E-78FD-444C-8C3A-00EAB29B2E8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867" y="228601"/>
            <a:ext cx="10737851" cy="75247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75733" y="622935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A30-809C-4909-BA60-B81FECD25A9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7381" y="116632"/>
            <a:ext cx="10737851" cy="608112"/>
          </a:xfrm>
        </p:spPr>
        <p:txBody>
          <a:bodyPr/>
          <a:lstStyle/>
          <a:p>
            <a:r>
              <a:rPr lang="en-US" dirty="0" err="1"/>
              <a:t>Cliquez</a:t>
            </a:r>
            <a:r>
              <a:rPr lang="en-US" dirty="0"/>
              <a:t> pour modifier le style du </a:t>
            </a:r>
            <a:r>
              <a:rPr lang="en-US" dirty="0" err="1"/>
              <a:t>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418" y="980728"/>
            <a:ext cx="10890249" cy="5328592"/>
          </a:xfrm>
        </p:spPr>
        <p:txBody>
          <a:bodyPr/>
          <a:lstStyle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FF7BE-1FE0-41B3-93A3-F5025C2D266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867" y="228601"/>
            <a:ext cx="10737851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8" y="1124745"/>
            <a:ext cx="10890249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41976"/>
            <a:ext cx="25400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657DE-7EAB-4647-A323-9D9CBACAADF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31" name="Picture 7" descr="pain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433" y="765176"/>
            <a:ext cx="10972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v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18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hea.fr/fr/content/serious-games-de-lorna" TargetMode="External"/><Relationship Id="rId3" Type="http://schemas.openxmlformats.org/officeDocument/2006/relationships/image" Target="../media/image16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hyperlink" Target="https://github.com/Mocahteam/E-LearningScape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umerique.gouv.fr/publications/rgaa-accessibilit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ameaccessibilityguidelines.com/full-lis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p6.fr/recherche/team.php?acronyme=MOCAH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izengland.com/blog/2014/04/the-door-proble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6950" y="6237288"/>
            <a:ext cx="1828800" cy="514350"/>
          </a:xfrm>
        </p:spPr>
        <p:txBody>
          <a:bodyPr/>
          <a:lstStyle/>
          <a:p>
            <a:pPr>
              <a:defRPr/>
            </a:pPr>
            <a:fld id="{2D87238D-06A9-40DE-9847-55C30950AC09}" type="slidenum">
              <a:rPr lang="fr-FR">
                <a:solidFill>
                  <a:srgbClr val="5E574E"/>
                </a:solidFill>
              </a:rPr>
              <a:pPr>
                <a:defRPr/>
              </a:pPr>
              <a:t>1</a:t>
            </a:fld>
            <a:endParaRPr lang="fr-FR">
              <a:solidFill>
                <a:srgbClr val="5E574E"/>
              </a:solidFill>
            </a:endParaRPr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59496" y="1844824"/>
            <a:ext cx="8675687" cy="1687915"/>
          </a:xfrm>
        </p:spPr>
        <p:txBody>
          <a:bodyPr/>
          <a:lstStyle/>
          <a:p>
            <a:pPr algn="ctr"/>
            <a:br>
              <a:rPr lang="fr-FR" sz="2400" dirty="0"/>
            </a:br>
            <a:br>
              <a:rPr lang="fr-FR" sz="3600" dirty="0"/>
            </a:br>
            <a:r>
              <a:rPr lang="fr-FR" sz="3600" dirty="0"/>
              <a:t>Jeux sérieux :</a:t>
            </a:r>
            <a:br>
              <a:rPr lang="fr-FR" sz="3600" dirty="0"/>
            </a:br>
            <a:r>
              <a:rPr lang="fr-FR" sz="3600" dirty="0"/>
              <a:t>Définitions, Principes et cas d’usage</a:t>
            </a:r>
            <a:endParaRPr kumimoji="0" lang="fr-FR" sz="3600" dirty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847528" y="3953954"/>
            <a:ext cx="7920038" cy="915206"/>
          </a:xfrm>
        </p:spPr>
        <p:txBody>
          <a:bodyPr/>
          <a:lstStyle/>
          <a:p>
            <a:pPr marL="0" indent="0" algn="ctr">
              <a:buNone/>
            </a:pPr>
            <a:r>
              <a:rPr lang="fr-FR" sz="2000" dirty="0"/>
              <a:t>Mathieu Muratet</a:t>
            </a:r>
          </a:p>
          <a:p>
            <a:pPr marL="0" indent="0" algn="ctr">
              <a:buNone/>
            </a:pPr>
            <a:r>
              <a:rPr lang="fr-FR" sz="2000" dirty="0"/>
              <a:t>mathieu.muratet@insei.fr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166" y="5246606"/>
            <a:ext cx="1257300" cy="1181100"/>
          </a:xfrm>
          <a:prstGeom prst="rect">
            <a:avLst/>
          </a:prstGeom>
        </p:spPr>
      </p:pic>
      <p:pic>
        <p:nvPicPr>
          <p:cNvPr id="1026" name="Picture 2" descr="INSEI | Suresne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1" b="31320"/>
          <a:stretch/>
        </p:blipFill>
        <p:spPr bwMode="auto">
          <a:xfrm>
            <a:off x="6528666" y="5517232"/>
            <a:ext cx="214312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4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err="1"/>
              <a:t>Classe</a:t>
            </a:r>
            <a:r>
              <a:rPr lang="en-GB" dirty="0"/>
              <a:t> 1 : Les </a:t>
            </a:r>
            <a:r>
              <a:rPr lang="en-GB" dirty="0" err="1"/>
              <a:t>simulateurs</a:t>
            </a:r>
            <a:endParaRPr lang="en-GB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93" y="2132161"/>
            <a:ext cx="3271837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896" y="1844824"/>
            <a:ext cx="50704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427176"/>
              </p:ext>
            </p:extLst>
          </p:nvPr>
        </p:nvGraphicFramePr>
        <p:xfrm>
          <a:off x="623888" y="981075"/>
          <a:ext cx="10890250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2 : SG à motivation extrinsèque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7A4DC-789B-4BB6-9D3B-98FA8368FCF0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226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Classes 3 et 4 : SG à motivation intrinsèque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7A4DC-789B-4BB6-9D3B-98FA8368FCF0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75360"/>
            <a:ext cx="3259528" cy="18397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61" y="1986485"/>
            <a:ext cx="3860949" cy="1740392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498B798-7799-4904-803B-7148FB0BD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75" y="1102449"/>
            <a:ext cx="10890249" cy="861433"/>
          </a:xfrm>
        </p:spPr>
        <p:txBody>
          <a:bodyPr/>
          <a:lstStyle/>
          <a:p>
            <a:r>
              <a:rPr lang="fr-FR" sz="2000" dirty="0"/>
              <a:t>Activités ludique et pédagogique mélangées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498B798-7799-4904-803B-7148FB0BDFE6}"/>
              </a:ext>
            </a:extLst>
          </p:cNvPr>
          <p:cNvSpPr txBox="1">
            <a:spLocks/>
          </p:cNvSpPr>
          <p:nvPr/>
        </p:nvSpPr>
        <p:spPr bwMode="auto">
          <a:xfrm>
            <a:off x="650875" y="1533165"/>
            <a:ext cx="5445124" cy="52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kern="0" dirty="0"/>
              <a:t>Classe 3 : SG à métaphore extrinsèque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498B798-7799-4904-803B-7148FB0BDFE6}"/>
              </a:ext>
            </a:extLst>
          </p:cNvPr>
          <p:cNvSpPr txBox="1">
            <a:spLocks/>
          </p:cNvSpPr>
          <p:nvPr/>
        </p:nvSpPr>
        <p:spPr bwMode="auto">
          <a:xfrm>
            <a:off x="6095999" y="1533165"/>
            <a:ext cx="5445125" cy="52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sz="2000" kern="0" dirty="0"/>
              <a:t>Classe 4 : SG à métaphore intrinsèque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F498B798-7799-4904-803B-7148FB0BDFE6}"/>
              </a:ext>
            </a:extLst>
          </p:cNvPr>
          <p:cNvSpPr txBox="1">
            <a:spLocks/>
          </p:cNvSpPr>
          <p:nvPr/>
        </p:nvSpPr>
        <p:spPr bwMode="auto">
          <a:xfrm>
            <a:off x="650874" y="5642939"/>
            <a:ext cx="5445125" cy="8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000" kern="0" dirty="0" err="1"/>
              <a:t>E-LearningScape</a:t>
            </a:r>
            <a:r>
              <a:rPr lang="fr-FR" sz="2000" kern="0" dirty="0"/>
              <a:t> : </a:t>
            </a:r>
            <a:r>
              <a:rPr lang="fr-FR" sz="2000" kern="0" dirty="0">
                <a:hlinkClick r:id="rId5"/>
              </a:rPr>
              <a:t>https://github.com/Mocahteam/E-LearningScape</a:t>
            </a:r>
            <a:r>
              <a:rPr lang="fr-FR" sz="2000" kern="0" dirty="0"/>
              <a:t>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02" y="1936929"/>
            <a:ext cx="4752518" cy="24938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56" y="4498013"/>
            <a:ext cx="1809809" cy="974788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F498B798-7799-4904-803B-7148FB0BDFE6}"/>
              </a:ext>
            </a:extLst>
          </p:cNvPr>
          <p:cNvSpPr txBox="1">
            <a:spLocks/>
          </p:cNvSpPr>
          <p:nvPr/>
        </p:nvSpPr>
        <p:spPr bwMode="auto">
          <a:xfrm>
            <a:off x="6095999" y="5615067"/>
            <a:ext cx="5445125" cy="8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kumimoji="1" sz="20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000" kern="0" dirty="0"/>
              <a:t>SPY :</a:t>
            </a:r>
            <a:br>
              <a:rPr lang="fr-FR" sz="2000" kern="0" dirty="0"/>
            </a:br>
            <a:r>
              <a:rPr lang="fr-FR" sz="2000" kern="0" dirty="0">
                <a:hlinkClick r:id="rId8"/>
              </a:rPr>
              <a:t>https://spy.lip6.fr</a:t>
            </a:r>
            <a:endParaRPr lang="fr-FR" sz="2000" kern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Classe 5 : SG à apprentissage incident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spcBef>
                <a:spcPts val="275"/>
              </a:spcBef>
              <a:buNone/>
            </a:pPr>
            <a:endParaRPr lang="fr-FR" dirty="0">
              <a:solidFill>
                <a:srgbClr val="0000FF"/>
              </a:solidFill>
            </a:endParaRPr>
          </a:p>
          <a:p>
            <a:pPr>
              <a:spcBef>
                <a:spcPts val="275"/>
              </a:spcBef>
            </a:pPr>
            <a:r>
              <a:rPr lang="fr-FR" sz="2000" dirty="0" err="1"/>
              <a:t>Prog&amp;Play</a:t>
            </a:r>
            <a:endParaRPr lang="fr-FR" sz="2000" dirty="0"/>
          </a:p>
          <a:p>
            <a:pPr lvl="1">
              <a:spcBef>
                <a:spcPts val="275"/>
              </a:spcBef>
            </a:pPr>
            <a:r>
              <a:rPr lang="fr-FR" b="0" dirty="0"/>
              <a:t>Conçu pour apprendre les rudiments de la programmation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2352065" y="11093993"/>
            <a:ext cx="1500167" cy="86269"/>
          </a:xfrm>
        </p:spPr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pic>
        <p:nvPicPr>
          <p:cNvPr id="2050" name="Picture 2" descr="Prog&amp;Play pour programmer des jeux — Pix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8" y="2646753"/>
            <a:ext cx="3685372" cy="262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gos - Prog&amp;play : conception et utili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542028"/>
            <a:ext cx="5008270" cy="283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F780-7B63-42A3-9074-13EF946B833E}" type="slidenum">
              <a:rPr lang="fr-FR" smtClean="0"/>
              <a:t>14</a:t>
            </a:fld>
            <a:endParaRPr lang="fr-FR"/>
          </a:p>
        </p:txBody>
      </p:sp>
      <p:pic>
        <p:nvPicPr>
          <p:cNvPr id="1026" name="Picture 2" descr="https://i0.wp.com/carnicelli.eu/wp-content/uploads/2013/04/handicap_emplo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9" y="1733550"/>
            <a:ext cx="34385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2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Accessibilité dans les jeux vidéo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Recommandation pour le web</a:t>
            </a:r>
          </a:p>
          <a:p>
            <a:pPr lvl="1"/>
            <a:r>
              <a:rPr lang="fr-FR" dirty="0"/>
              <a:t>WAI (Web </a:t>
            </a:r>
            <a:r>
              <a:rPr lang="fr-FR" dirty="0" err="1"/>
              <a:t>Accessibilty</a:t>
            </a:r>
            <a:r>
              <a:rPr lang="fr-FR" dirty="0"/>
              <a:t> Initiative) : </a:t>
            </a:r>
            <a:r>
              <a:rPr lang="fr-FR" dirty="0">
                <a:hlinkClick r:id="rId3"/>
              </a:rPr>
              <a:t>https://www.w3.org/WAI/</a:t>
            </a:r>
            <a:endParaRPr lang="fr-FR" dirty="0"/>
          </a:p>
          <a:p>
            <a:pPr lvl="1"/>
            <a:r>
              <a:rPr lang="fr-FR" dirty="0"/>
              <a:t>RGAA (Référentiel Général d’Accessibilité pour les Administration) : </a:t>
            </a:r>
            <a:r>
              <a:rPr lang="fr-FR" dirty="0">
                <a:hlinkClick r:id="rId4"/>
              </a:rPr>
              <a:t>https://www.numerique.gouv.fr/publications/rgaa-accessibilite/</a:t>
            </a:r>
            <a:endParaRPr lang="fr-FR" dirty="0"/>
          </a:p>
          <a:p>
            <a:pPr lvl="1"/>
            <a:r>
              <a:rPr lang="fr-FR" dirty="0"/>
              <a:t>Enjeu</a:t>
            </a:r>
          </a:p>
          <a:p>
            <a:pPr lvl="2"/>
            <a:r>
              <a:rPr lang="fr-FR" dirty="0"/>
              <a:t>Permettre à toute personne en situation de handicap de percevoir, comprendre, naviguer et interagir avec le Web</a:t>
            </a:r>
          </a:p>
          <a:p>
            <a:pPr marL="914400" lvl="2" indent="0">
              <a:buNone/>
            </a:pPr>
            <a:endParaRPr lang="fr-FR" dirty="0"/>
          </a:p>
          <a:p>
            <a:r>
              <a:rPr lang="fr-FR" dirty="0"/>
              <a:t>Acte de loi aux USA : le CVAA (</a:t>
            </a:r>
            <a:r>
              <a:rPr lang="fr-FR" i="1" dirty="0"/>
              <a:t>Twenty First Century Communications and </a:t>
            </a:r>
            <a:r>
              <a:rPr lang="fr-FR" i="1" dirty="0" err="1"/>
              <a:t>Accessibility</a:t>
            </a:r>
            <a:r>
              <a:rPr lang="fr-FR" i="1" dirty="0"/>
              <a:t> </a:t>
            </a:r>
            <a:r>
              <a:rPr lang="fr-FR" i="1" dirty="0" err="1"/>
              <a:t>Act</a:t>
            </a:r>
            <a:r>
              <a:rPr lang="fr-FR" dirty="0"/>
              <a:t>) en 2010</a:t>
            </a:r>
          </a:p>
          <a:p>
            <a:pPr lvl="1"/>
            <a:r>
              <a:rPr lang="fr-FR" dirty="0"/>
              <a:t>Étendu le 31 décembre 2018 au domaine du jeu vidéo =&gt; oblige tout jeu en cours de développement à intégrer des éléments d’accessibilité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F780-7B63-42A3-9074-13EF946B833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164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Boucle d’interaction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5015038"/>
            <a:ext cx="8229600" cy="15450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Yuan, B., </a:t>
            </a:r>
            <a:r>
              <a:rPr lang="en-US" dirty="0" err="1"/>
              <a:t>Folmer</a:t>
            </a:r>
            <a:r>
              <a:rPr lang="en-US" dirty="0"/>
              <a:t>, E., Harris, F. (2011). Game accessibility: A survey. Universal Access in the </a:t>
            </a:r>
            <a:r>
              <a:rPr lang="fr-FR" dirty="0"/>
              <a:t>Information Society. 10. 81-100. 10.1007/s10209-010-0189-5. [En ligne]. Disponible sur https://www.researchgate.net/publication/220606739_Game_accessibility_A_survey.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F780-7B63-42A3-9074-13EF946B833E}" type="slidenum">
              <a:rPr lang="fr-FR" smtClean="0"/>
              <a:t>16</a:t>
            </a:fld>
            <a:endParaRPr lang="fr-FR"/>
          </a:p>
        </p:txBody>
      </p:sp>
      <p:pic>
        <p:nvPicPr>
          <p:cNvPr id="2050" name="Picture 2" descr="https://www.researchgate.net/profile/Eelke_Folmer/publication/220606739/figure/fig1/AS:668998597361669@1536513103408/nteraction-sequence-diagram_W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556793"/>
            <a:ext cx="3744416" cy="249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researchgate.net/profile/Eelke_Folmer/publication/220606739/figure/fig2/AS:668998597361670@1536513103455/nteraction-finite-state-machine_W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321" y="1348798"/>
            <a:ext cx="3335759" cy="29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94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jeux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F780-7B63-42A3-9074-13EF946B833E}" type="slidenum">
              <a:rPr lang="fr-FR" smtClean="0"/>
              <a:t>17</a:t>
            </a:fld>
            <a:endParaRPr lang="fr-FR"/>
          </a:p>
        </p:txBody>
      </p:sp>
      <p:pic>
        <p:nvPicPr>
          <p:cNvPr id="3080" name="Picture 8" descr="Shadow Tactics : Blades of the Shog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3794052"/>
            <a:ext cx="4099729" cy="20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981200" y="6124086"/>
            <a:ext cx="8229600" cy="4359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dirty="0"/>
              <a:t>http://www.game-lover.org</a:t>
            </a:r>
          </a:p>
        </p:txBody>
      </p:sp>
      <p:pic>
        <p:nvPicPr>
          <p:cNvPr id="3074" name="Picture 2" descr="https://steamcdn-a.akamaihd.net/steam/apps/437530/header.jpg?t=15700333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0218"/>
            <a:ext cx="4381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ésultat de recherche d'images pour &quot;le village aux oiseaux serious game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4256" r="6671" b="7437"/>
          <a:stretch/>
        </p:blipFill>
        <p:spPr bwMode="auto">
          <a:xfrm>
            <a:off x="6813006" y="1251263"/>
            <a:ext cx="3397794" cy="228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FA 1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8"/>
          <a:stretch/>
        </p:blipFill>
        <p:spPr bwMode="auto">
          <a:xfrm>
            <a:off x="6826737" y="3761586"/>
            <a:ext cx="3388111" cy="211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05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Game </a:t>
            </a:r>
            <a:r>
              <a:rPr lang="fr-FR" dirty="0" err="1"/>
              <a:t>accessibility</a:t>
            </a:r>
            <a:r>
              <a:rPr lang="fr-FR" dirty="0"/>
              <a:t> guidelines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0" y="1988840"/>
            <a:ext cx="82296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hlinkClick r:id="rId3"/>
              </a:rPr>
              <a:t>http://gameaccessibilityguidelines.com/full-list/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6 catégories : moteur, cognitif, vision, auditif, parole, général</a:t>
            </a:r>
          </a:p>
          <a:p>
            <a:r>
              <a:rPr lang="fr-FR" dirty="0"/>
              <a:t>3 niveaux : basique, intermédiaire, avancé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F780-7B63-42A3-9074-13EF946B833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25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B5B17-9CE4-4840-A9C6-82FE40D5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exploitations possibles des jeux vidéo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A8D670-CA0F-4721-8666-771AEEC85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8" y="1268760"/>
            <a:ext cx="10890249" cy="5040560"/>
          </a:xfrm>
        </p:spPr>
        <p:txBody>
          <a:bodyPr/>
          <a:lstStyle/>
          <a:p>
            <a:r>
              <a:rPr lang="fr-FR" dirty="0"/>
              <a:t>Consommer</a:t>
            </a:r>
          </a:p>
          <a:p>
            <a:pPr lvl="1"/>
            <a:r>
              <a:rPr lang="fr-FR" dirty="0"/>
              <a:t>Utiliser un jeu sérieux</a:t>
            </a:r>
          </a:p>
          <a:p>
            <a:pPr lvl="1"/>
            <a:r>
              <a:rPr lang="fr-FR" dirty="0"/>
              <a:t>Coût de production</a:t>
            </a:r>
          </a:p>
          <a:p>
            <a:pPr lvl="1"/>
            <a:r>
              <a:rPr lang="fr-FR" dirty="0"/>
              <a:t>Adaptation du jeu ?</a:t>
            </a:r>
          </a:p>
          <a:p>
            <a:endParaRPr lang="fr-FR" dirty="0"/>
          </a:p>
          <a:p>
            <a:r>
              <a:rPr lang="fr-FR" dirty="0"/>
              <a:t>Réaliser</a:t>
            </a:r>
          </a:p>
          <a:p>
            <a:pPr lvl="1"/>
            <a:r>
              <a:rPr lang="fr-FR" dirty="0"/>
              <a:t>Engager un processus créatif</a:t>
            </a:r>
          </a:p>
          <a:p>
            <a:pPr lvl="1"/>
            <a:r>
              <a:rPr lang="fr-FR" dirty="0"/>
              <a:t>Fédérer une équipe pédagogique autour d’un projet innovant</a:t>
            </a:r>
          </a:p>
          <a:p>
            <a:pPr lvl="1"/>
            <a:r>
              <a:rPr lang="fr-FR" dirty="0"/>
              <a:t>Développer la « pensée informatique »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EB52D8-F93A-408A-B365-0A7AF4AD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656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>
          <a:xfrm>
            <a:off x="767408" y="228600"/>
            <a:ext cx="10513168" cy="628650"/>
          </a:xfrm>
        </p:spPr>
        <p:txBody>
          <a:bodyPr/>
          <a:lstStyle/>
          <a:p>
            <a:r>
              <a:rPr lang="fr-FR" dirty="0"/>
              <a:t>MOCAH : </a:t>
            </a:r>
            <a:r>
              <a:rPr lang="fr-FR" sz="2000" dirty="0"/>
              <a:t>Modèles et Outils informatiques Centrés Apprentissage et Humain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1631504" y="1400513"/>
            <a:ext cx="5799588" cy="5086920"/>
          </a:xfrm>
        </p:spPr>
        <p:txBody>
          <a:bodyPr/>
          <a:lstStyle/>
          <a:p>
            <a:r>
              <a:rPr lang="fr-FR" dirty="0"/>
              <a:t>Membres</a:t>
            </a:r>
          </a:p>
          <a:p>
            <a:pPr lvl="1"/>
            <a:r>
              <a:rPr lang="fr-FR" dirty="0"/>
              <a:t>Titulaires</a:t>
            </a:r>
          </a:p>
          <a:p>
            <a:pPr lvl="2"/>
            <a:r>
              <a:rPr lang="fr-FR" sz="1600" dirty="0">
                <a:solidFill>
                  <a:srgbClr val="0000FF"/>
                </a:solidFill>
              </a:rPr>
              <a:t>François Bouchet</a:t>
            </a:r>
          </a:p>
          <a:p>
            <a:pPr lvl="2"/>
            <a:r>
              <a:rPr lang="fr-FR" sz="1600" dirty="0"/>
              <a:t>Thibault Carron</a:t>
            </a:r>
          </a:p>
          <a:p>
            <a:pPr lvl="2"/>
            <a:r>
              <a:rPr lang="fr-FR" sz="1600" dirty="0"/>
              <a:t>Sébastien </a:t>
            </a:r>
            <a:r>
              <a:rPr lang="fr-FR" sz="1600" dirty="0" err="1"/>
              <a:t>Lallé</a:t>
            </a:r>
            <a:endParaRPr lang="fr-FR" sz="1600" dirty="0"/>
          </a:p>
          <a:p>
            <a:pPr lvl="2"/>
            <a:r>
              <a:rPr lang="fr-FR" sz="1600" dirty="0"/>
              <a:t>Vanda </a:t>
            </a:r>
            <a:r>
              <a:rPr lang="fr-FR" sz="1600" dirty="0" err="1"/>
              <a:t>Luengo</a:t>
            </a:r>
            <a:endParaRPr lang="fr-FR" sz="1600" dirty="0"/>
          </a:p>
          <a:p>
            <a:pPr lvl="2"/>
            <a:r>
              <a:rPr lang="fr-FR" sz="1600" dirty="0"/>
              <a:t>Mathieu </a:t>
            </a:r>
            <a:r>
              <a:rPr lang="fr-FR" sz="1600" dirty="0" err="1"/>
              <a:t>Muratet</a:t>
            </a:r>
            <a:endParaRPr lang="fr-FR" sz="1600" dirty="0"/>
          </a:p>
          <a:p>
            <a:pPr lvl="2"/>
            <a:r>
              <a:rPr lang="fr-FR" sz="1600" dirty="0">
                <a:solidFill>
                  <a:srgbClr val="0000FF"/>
                </a:solidFill>
              </a:rPr>
              <a:t>Amel </a:t>
            </a:r>
            <a:r>
              <a:rPr lang="fr-FR" sz="1600" dirty="0" err="1">
                <a:solidFill>
                  <a:srgbClr val="0000FF"/>
                </a:solidFill>
              </a:rPr>
              <a:t>Yessad</a:t>
            </a:r>
            <a:endParaRPr lang="fr-FR" sz="1600" dirty="0">
              <a:solidFill>
                <a:srgbClr val="0000FF"/>
              </a:solidFill>
            </a:endParaRPr>
          </a:p>
          <a:p>
            <a:r>
              <a:rPr lang="fr-FR" dirty="0"/>
              <a:t>Thèmes de recherche : E-éducation</a:t>
            </a:r>
          </a:p>
          <a:p>
            <a:pPr lvl="1"/>
            <a:r>
              <a:rPr lang="fr-FR" sz="1800" dirty="0" err="1">
                <a:solidFill>
                  <a:srgbClr val="0000FF"/>
                </a:solidFill>
              </a:rPr>
              <a:t>Serious</a:t>
            </a:r>
            <a:r>
              <a:rPr lang="fr-FR" sz="1800" dirty="0">
                <a:solidFill>
                  <a:srgbClr val="0000FF"/>
                </a:solidFill>
              </a:rPr>
              <a:t> gaming</a:t>
            </a:r>
          </a:p>
          <a:p>
            <a:pPr lvl="1"/>
            <a:r>
              <a:rPr lang="fr-FR" sz="1800" b="0" dirty="0"/>
              <a:t>Diagnostic cognitif  et comportemental de l’apprenant</a:t>
            </a:r>
          </a:p>
          <a:p>
            <a:pPr lvl="1"/>
            <a:r>
              <a:rPr lang="fr-FR" sz="1800" b="0" dirty="0"/>
              <a:t>Learning </a:t>
            </a:r>
            <a:r>
              <a:rPr lang="fr-FR" sz="1800" b="0" dirty="0" err="1"/>
              <a:t>Analytics</a:t>
            </a:r>
            <a:endParaRPr lang="fr-FR" sz="1800" b="0" dirty="0"/>
          </a:p>
          <a:p>
            <a:pPr lvl="1"/>
            <a:r>
              <a:rPr lang="fr-FR" sz="1800" b="0" dirty="0"/>
              <a:t>IA pour l’éducation</a:t>
            </a:r>
          </a:p>
          <a:p>
            <a:r>
              <a:rPr lang="fr-FR" sz="2000" dirty="0"/>
              <a:t>Projets de recherche</a:t>
            </a:r>
          </a:p>
          <a:p>
            <a:pPr lvl="1"/>
            <a:r>
              <a:rPr lang="fr-FR" sz="1600" b="0" dirty="0"/>
              <a:t>ANR, FUI, P2IA, MEN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E93B2-06A4-4ED8-BA7F-11BC319CC4D0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7012707" y="1191835"/>
            <a:ext cx="3456384" cy="485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endParaRPr kumimoji="1" lang="fr-FR" b="1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fr-FR" sz="2000" b="1" dirty="0">
                <a:latin typeface="+mn-lt"/>
              </a:rPr>
              <a:t>Collaborateurs/</a:t>
            </a:r>
            <a:r>
              <a:rPr lang="fr-FR" sz="2000" b="1" dirty="0" err="1">
                <a:latin typeface="+mn-lt"/>
              </a:rPr>
              <a:t>rices</a:t>
            </a:r>
            <a:r>
              <a:rPr lang="fr-FR" sz="2000" b="1" dirty="0">
                <a:latin typeface="+mn-lt"/>
              </a:rPr>
              <a:t> bénévoles</a:t>
            </a:r>
            <a:endParaRPr kumimoji="1" lang="fr-FR" sz="2000" b="1" kern="0" dirty="0">
              <a:latin typeface="+mn-lt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1" lang="fr-FR" sz="1600" kern="0" dirty="0">
                <a:latin typeface="+mn-lt"/>
              </a:rPr>
              <a:t>Monique Baron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1" lang="fr-FR" sz="1600" kern="0" dirty="0">
                <a:latin typeface="+mn-lt"/>
              </a:rPr>
              <a:t>Jean-Marc Labat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1" lang="fr-FR" sz="1600" kern="0" dirty="0">
                <a:latin typeface="+mn-lt"/>
              </a:rPr>
              <a:t>Yves Noël</a:t>
            </a:r>
            <a:endParaRPr kumimoji="1" lang="fr-FR" sz="8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fr-FR" sz="2000" b="1" kern="0" dirty="0">
                <a:latin typeface="+mn-lt"/>
                <a:cs typeface="+mn-cs"/>
              </a:rPr>
              <a:t>Etudiants en thèse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1600" dirty="0" err="1">
                <a:latin typeface="+mn-lt"/>
              </a:rPr>
              <a:t>Badmavasan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Kirouchenassamy</a:t>
            </a:r>
            <a:endParaRPr lang="fr-FR" sz="1600" dirty="0">
              <a:latin typeface="+mn-lt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Gaëlle </a:t>
            </a:r>
            <a:r>
              <a:rPr lang="fr-FR" sz="1600" dirty="0" err="1">
                <a:latin typeface="+mn-lt"/>
              </a:rPr>
              <a:t>Guigon</a:t>
            </a:r>
            <a:endParaRPr lang="fr-FR" sz="1600" dirty="0">
              <a:latin typeface="+mn-lt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Léo </a:t>
            </a:r>
            <a:r>
              <a:rPr lang="fr-FR" sz="1600" dirty="0" err="1">
                <a:latin typeface="+mn-lt"/>
              </a:rPr>
              <a:t>Nebel</a:t>
            </a:r>
            <a:endParaRPr lang="fr-FR" sz="1600" dirty="0">
              <a:latin typeface="+mn-lt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Katia </a:t>
            </a:r>
            <a:r>
              <a:rPr lang="fr-FR" sz="1600" dirty="0" err="1">
                <a:latin typeface="+mn-lt"/>
              </a:rPr>
              <a:t>Quelennec</a:t>
            </a:r>
            <a:endParaRPr lang="fr-FR" sz="1600" dirty="0">
              <a:latin typeface="+mn-lt"/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Thomas Sergent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fr-FR" sz="1600" dirty="0">
                <a:latin typeface="+mn-lt"/>
              </a:rPr>
              <a:t>Mélina Verger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303912" y="6326779"/>
            <a:ext cx="63007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800" dirty="0">
                <a:solidFill>
                  <a:srgbClr val="0000FF"/>
                </a:solidFill>
                <a:latin typeface="+mn-lt"/>
                <a:hlinkClick r:id="rId2"/>
              </a:rPr>
              <a:t>https://www.lip6.fr/recherche/team.php?acronyme=MOCAH</a:t>
            </a:r>
            <a:r>
              <a:rPr lang="fr-FR" sz="1800" dirty="0">
                <a:solidFill>
                  <a:srgbClr val="0000FF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031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0F950-9765-4929-8E60-E2D64D4C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acteurs du jeu vidéo </a:t>
            </a:r>
            <a:r>
              <a:rPr lang="fr-FR" sz="1800" dirty="0"/>
              <a:t>(</a:t>
            </a:r>
            <a:r>
              <a:rPr lang="fr-FR" sz="1800" dirty="0">
                <a:hlinkClick r:id="rId3"/>
              </a:rPr>
              <a:t>https://lizengland.com/blog/2014/04/the-door-problem/</a:t>
            </a:r>
            <a:r>
              <a:rPr lang="fr-FR" sz="18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4C2747-4959-4E91-97FD-BBC8474B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8" y="1124744"/>
            <a:ext cx="10737851" cy="5184576"/>
          </a:xfrm>
        </p:spPr>
        <p:txBody>
          <a:bodyPr/>
          <a:lstStyle/>
          <a:p>
            <a:r>
              <a:rPr lang="fr-FR" sz="1200" dirty="0"/>
              <a:t>Directeur créatif : « Oui, nous avons définitivement besoin d’une porte dans ce jeu »</a:t>
            </a:r>
          </a:p>
          <a:p>
            <a:r>
              <a:rPr lang="fr-FR" sz="1200" dirty="0"/>
              <a:t>Chef de projet : « Je mettrai du temps dans le planning pour ceux qui feront les portes »</a:t>
            </a:r>
          </a:p>
          <a:p>
            <a:r>
              <a:rPr lang="fr-FR" sz="1200" dirty="0"/>
              <a:t>Designer : « J’ai écrit une doc pour expliquer comment vont fonctionner les portes »</a:t>
            </a:r>
          </a:p>
          <a:p>
            <a:r>
              <a:rPr lang="fr-FR" sz="1200" dirty="0"/>
              <a:t>Artiste concept : « J’ai fait de supers dessins de portes »</a:t>
            </a:r>
          </a:p>
          <a:p>
            <a:r>
              <a:rPr lang="fr-FR" sz="1200" dirty="0"/>
              <a:t>Directeur artistique : « La troisième version est exactement le style de porte dont on a besoin »</a:t>
            </a:r>
          </a:p>
          <a:p>
            <a:r>
              <a:rPr lang="fr-FR" sz="1200" dirty="0"/>
              <a:t>Artiste environnement : « J’ai intégré ce dessin dans un objet du jeu »</a:t>
            </a:r>
          </a:p>
          <a:p>
            <a:r>
              <a:rPr lang="fr-FR" sz="1200" dirty="0"/>
              <a:t>Animateur : « J’ai fait les animations pour ouvrir et fermer la porte »</a:t>
            </a:r>
          </a:p>
          <a:p>
            <a:r>
              <a:rPr lang="fr-FR" sz="1200" dirty="0"/>
              <a:t>Concepteur son : « J’ai créé les sons que doit émettre la porte lorsqu’elle s’ouvre et se ferme »</a:t>
            </a:r>
          </a:p>
          <a:p>
            <a:r>
              <a:rPr lang="fr-FR" sz="1200" dirty="0"/>
              <a:t>Ingénieur son : « Les sons d’ouverture et de fermeture vont changer en fonction de la position du joueur et de là où il regarde »</a:t>
            </a:r>
          </a:p>
          <a:p>
            <a:r>
              <a:rPr lang="fr-FR" sz="1200" dirty="0"/>
              <a:t>Artiste FX : « J’ai ajouté des effets visuels cool lorsque la porte s’ouvre »</a:t>
            </a:r>
          </a:p>
          <a:p>
            <a:r>
              <a:rPr lang="fr-FR" sz="1200" dirty="0"/>
              <a:t>Scénariste : « Lorsque la porte s’ouvre l’avatar dira : "Hey regarde ! La porte s’est ouverte !" »</a:t>
            </a:r>
          </a:p>
          <a:p>
            <a:r>
              <a:rPr lang="fr-FR" sz="1200" dirty="0"/>
              <a:t>Concepteur lumière : « Il y a maintenant une lumière rouge au dessus de la porte lorsqu’elle est fermée à clé »</a:t>
            </a:r>
          </a:p>
          <a:p>
            <a:r>
              <a:rPr lang="fr-FR" sz="1200" dirty="0"/>
              <a:t>Juriste : « l’artiste concept à mis le logo de MacDo sur la porte, il faut enlever ça si on ne veut pas être poursuivi »</a:t>
            </a:r>
          </a:p>
          <a:p>
            <a:r>
              <a:rPr lang="fr-FR" sz="1200" dirty="0" err="1"/>
              <a:t>GamePlay</a:t>
            </a:r>
            <a:r>
              <a:rPr lang="fr-FR" sz="1200" dirty="0"/>
              <a:t> programmeur :  « La porte s’ouvre automatiquement lorsque le joueur s’approche d’elle »</a:t>
            </a:r>
          </a:p>
          <a:p>
            <a:r>
              <a:rPr lang="fr-FR" sz="1200" dirty="0"/>
              <a:t>IA programmeur : « Les ennemis et les alliés peuvent maintenant savoir si une porte est ouverte ou non et comment la traverser »</a:t>
            </a:r>
          </a:p>
          <a:p>
            <a:r>
              <a:rPr lang="fr-FR" sz="1200" dirty="0"/>
              <a:t>Programmeur réseau : « Est-ce que tous les joueurs doivent voir en même temps l’ouverture de la porte ? »</a:t>
            </a:r>
          </a:p>
          <a:p>
            <a:r>
              <a:rPr lang="fr-FR" sz="1200" dirty="0"/>
              <a:t>Programmeur moteur : « J’ai optimisé pour pouvoir créer 1024 portes dans le jeu »</a:t>
            </a:r>
          </a:p>
          <a:p>
            <a:r>
              <a:rPr lang="fr-FR" sz="1200" dirty="0"/>
              <a:t>Programmeur outil : « J’ai simplifié la procédure pour ajouter de nouvelles portes au jeu »</a:t>
            </a:r>
          </a:p>
          <a:p>
            <a:r>
              <a:rPr lang="fr-FR" sz="1200" dirty="0"/>
              <a:t>Concepteur de niveaux : « J’ai ajouté des portes à mon niveau. Certaines sont fermées par défaut et d’autres ouvertes »</a:t>
            </a:r>
          </a:p>
          <a:p>
            <a:r>
              <a:rPr lang="fr-FR" sz="1200" dirty="0"/>
              <a:t>Concepteur interface : « J’ai ajouté un marqueur au dessus de la porte pour indiquer l’objectif, il est aussi visible sur la </a:t>
            </a:r>
            <a:r>
              <a:rPr lang="fr-FR" sz="1200" dirty="0" err="1"/>
              <a:t>minimap</a:t>
            </a:r>
            <a:r>
              <a:rPr lang="fr-FR" sz="1200" dirty="0"/>
              <a:t> »</a:t>
            </a:r>
          </a:p>
          <a:p>
            <a:r>
              <a:rPr lang="fr-FR" sz="1200" dirty="0"/>
              <a:t>Concepteur système : « Au niveau 4 les joueurs gagneront 148xp s’ils ouvrent une porte »</a:t>
            </a:r>
          </a:p>
          <a:p>
            <a:r>
              <a:rPr lang="fr-FR" sz="1200" dirty="0"/>
              <a:t>Traducteur : « </a:t>
            </a:r>
            <a:r>
              <a:rPr lang="fr-FR" sz="1200" dirty="0" err="1"/>
              <a:t>Door</a:t>
            </a:r>
            <a:r>
              <a:rPr lang="fr-FR" sz="1200" dirty="0"/>
              <a:t>. </a:t>
            </a:r>
            <a:r>
              <a:rPr lang="fr-FR" sz="1200" dirty="0" err="1"/>
              <a:t>Puerta</a:t>
            </a:r>
            <a:r>
              <a:rPr lang="fr-FR" sz="1200" dirty="0"/>
              <a:t>. Porte. </a:t>
            </a:r>
            <a:r>
              <a:rPr lang="fr-FR" sz="1200" dirty="0" err="1"/>
              <a:t>Tür</a:t>
            </a:r>
            <a:r>
              <a:rPr lang="fr-FR" sz="1200" dirty="0"/>
              <a:t>. </a:t>
            </a:r>
            <a:r>
              <a:rPr lang="fr-FR" sz="1200" dirty="0" err="1"/>
              <a:t>Deur</a:t>
            </a:r>
            <a:r>
              <a:rPr lang="fr-FR" sz="1200" dirty="0"/>
              <a:t>… »</a:t>
            </a:r>
          </a:p>
          <a:p>
            <a:r>
              <a:rPr lang="fr-FR" sz="1200" dirty="0"/>
              <a:t>PDG : « Je veux tous vous remercier pour tous les efforts fait pour réaliser ces portes »</a:t>
            </a:r>
          </a:p>
          <a:p>
            <a:r>
              <a:rPr lang="fr-FR" sz="1200" dirty="0"/>
              <a:t>Responsable communication : « A tous nos fans, bientôt une nouvelle version du jeu #gamedev #porte #retweet » </a:t>
            </a:r>
          </a:p>
          <a:p>
            <a:r>
              <a:rPr lang="fr-FR" sz="1200" dirty="0"/>
              <a:t>Joueur : « Je n’avais absolument pas remarqué qu’il n’y avait pas de porte avant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81CA65-7D99-4D17-8DDF-C09C6C45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9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F822C-76A8-4EEB-9D05-659125C22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Compétences travaillées lors de la conception d’un jeu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7EDC46-61A5-41A3-BE3A-5B8B3685E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8" y="1196752"/>
            <a:ext cx="10890249" cy="5112568"/>
          </a:xfrm>
        </p:spPr>
        <p:txBody>
          <a:bodyPr/>
          <a:lstStyle/>
          <a:p>
            <a:r>
              <a:rPr lang="fr-FR" dirty="0"/>
              <a:t>Ecrit : écriture d’un récit logique avec un début un milieu et une fin / décrire le principe du jeu</a:t>
            </a:r>
          </a:p>
          <a:p>
            <a:r>
              <a:rPr lang="fr-FR" dirty="0"/>
              <a:t>Production artistique : dessins, maquettes, photo, enregistrer sa voix, imaginer une histoire/univers</a:t>
            </a:r>
          </a:p>
          <a:p>
            <a:r>
              <a:rPr lang="fr-FR" dirty="0"/>
              <a:t>Structuration logique de tous les éléments</a:t>
            </a:r>
          </a:p>
          <a:p>
            <a:pPr lvl="1"/>
            <a:r>
              <a:rPr lang="fr-FR"/>
              <a:t>Mathématiques</a:t>
            </a:r>
            <a:endParaRPr lang="fr-FR" dirty="0"/>
          </a:p>
          <a:p>
            <a:pPr lvl="1"/>
            <a:r>
              <a:rPr lang="fr-FR" dirty="0"/>
              <a:t>Logique</a:t>
            </a:r>
          </a:p>
          <a:p>
            <a:pPr lvl="1"/>
            <a:r>
              <a:rPr lang="fr-FR" dirty="0"/>
              <a:t>Résolution de problème</a:t>
            </a:r>
          </a:p>
          <a:p>
            <a:pPr lvl="1"/>
            <a:r>
              <a:rPr lang="fr-FR" dirty="0"/>
              <a:t>Programmation</a:t>
            </a:r>
          </a:p>
          <a:p>
            <a:pPr lvl="1"/>
            <a:r>
              <a:rPr lang="fr-FR" dirty="0"/>
              <a:t>Evaluation</a:t>
            </a:r>
          </a:p>
          <a:p>
            <a:pPr lvl="1"/>
            <a:r>
              <a:rPr lang="fr-FR" dirty="0"/>
              <a:t>Essai/Erreur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FA1EAF-6ECC-40AD-BFA4-7A33036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61558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pensée informatique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Jeannette Wings</a:t>
            </a:r>
          </a:p>
          <a:p>
            <a:pPr lvl="1"/>
            <a:r>
              <a:rPr lang="fr-FR" dirty="0"/>
              <a:t>Pensée algorithmique : penser l’enchaînement séquentiel des actions pour résoudre un problème</a:t>
            </a:r>
          </a:p>
          <a:p>
            <a:pPr lvl="1"/>
            <a:r>
              <a:rPr lang="fr-FR" dirty="0"/>
              <a:t>Abstraction : sélectionner les informations pertinentes pour résoudre un problème</a:t>
            </a:r>
          </a:p>
          <a:p>
            <a:pPr lvl="1"/>
            <a:r>
              <a:rPr lang="fr-FR" dirty="0"/>
              <a:t>Evaluation : déterminer quelle solution, parmi plusieurs, est la mieux adaptée pour traiter un problème</a:t>
            </a:r>
          </a:p>
          <a:p>
            <a:pPr lvl="1"/>
            <a:r>
              <a:rPr lang="fr-FR" dirty="0"/>
              <a:t>Décomposition : décomposer un problème complexe en sous-problèmes simples</a:t>
            </a:r>
          </a:p>
          <a:p>
            <a:pPr lvl="1"/>
            <a:r>
              <a:rPr lang="fr-FR" dirty="0"/>
              <a:t>Généralisation : inférer une solution à un problème général à partir de l’identification de régularités dans des problèmes analogues</a:t>
            </a:r>
          </a:p>
          <a:p>
            <a:pPr marL="0" indent="0">
              <a:buNone/>
            </a:pPr>
            <a:endParaRPr lang="fr-FR" dirty="0"/>
          </a:p>
          <a:p>
            <a:endParaRPr lang="fr-FR" b="0" dirty="0"/>
          </a:p>
          <a:p>
            <a:pPr marL="0" indent="0">
              <a:buNone/>
            </a:pPr>
            <a:r>
              <a:rPr lang="en-US" sz="2000" b="0" i="1" dirty="0"/>
              <a:t>Wing, J.: Computational thinking. In: Communication of the ACM, 49(3), 33-35 (2006). </a:t>
            </a:r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15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FA6FF-A436-4609-B1A7-8B85733F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 en France (source afjv.com)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72C0D-5BBC-497F-B0F4-F375953B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2020, 71% des français jouent aux jeux vidéo au moins occasionnellement</a:t>
            </a:r>
          </a:p>
          <a:p>
            <a:r>
              <a:rPr lang="fr-FR" dirty="0"/>
              <a:t>72% des français considèrent le jeu vidéo comme un loisir pour toute la famille</a:t>
            </a:r>
          </a:p>
          <a:p>
            <a:r>
              <a:rPr lang="fr-FR" dirty="0"/>
              <a:t>l'offre de jeux vidéo en 2019 se composait à 70% de jeux PEGI 3, 7, 12 et de 30% de jeux PEGI 16 et 18</a:t>
            </a:r>
          </a:p>
          <a:p>
            <a:r>
              <a:rPr lang="fr-FR" dirty="0"/>
              <a:t>9 enfants sur 10 jouent aux jeux vidéo</a:t>
            </a:r>
          </a:p>
          <a:p>
            <a:r>
              <a:rPr lang="fr-FR" dirty="0"/>
              <a:t>1 enfant sur 2 joue tous les jours</a:t>
            </a:r>
          </a:p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dirty="0"/>
              <a:t>Les jeux vidéo font partie de la culture de nos jeunes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785D0A-A634-42F7-9EE0-92F8405C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270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FA6FF-A436-4609-B1A7-8B85733F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chiffres en France (source afjv.com)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72C0D-5BBC-497F-B0F4-F375953B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68% des parents sont attentifs à la pratique de jeu vidéo de leurs enfants</a:t>
            </a:r>
          </a:p>
          <a:p>
            <a:r>
              <a:rPr lang="fr-FR"/>
              <a:t>Le </a:t>
            </a:r>
            <a:r>
              <a:rPr lang="fr-FR" dirty="0"/>
              <a:t>jeu vidéo peut-il être un outil au service des apprentissages ?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785D0A-A634-42F7-9EE0-92F8405C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03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qu’un jeu ?</a:t>
            </a:r>
          </a:p>
        </p:txBody>
      </p:sp>
      <p:sp>
        <p:nvSpPr>
          <p:cNvPr id="25601" name="Espace réservé du contenu 1"/>
          <p:cNvSpPr>
            <a:spLocks noGrp="1"/>
          </p:cNvSpPr>
          <p:nvPr>
            <p:ph idx="1"/>
          </p:nvPr>
        </p:nvSpPr>
        <p:spPr>
          <a:xfrm>
            <a:off x="624418" y="980728"/>
            <a:ext cx="10890249" cy="2435696"/>
          </a:xfrm>
        </p:spPr>
        <p:txBody>
          <a:bodyPr/>
          <a:lstStyle/>
          <a:p>
            <a:r>
              <a:rPr lang="fr-FR" dirty="0"/>
              <a:t>Caractéristiques du jeu (Caillois)</a:t>
            </a:r>
          </a:p>
          <a:p>
            <a:pPr lvl="1"/>
            <a:r>
              <a:rPr lang="fr-FR" b="0" dirty="0"/>
              <a:t>Le jeu est une activité </a:t>
            </a:r>
            <a:r>
              <a:rPr lang="fr-FR" dirty="0">
                <a:solidFill>
                  <a:srgbClr val="0000FF"/>
                </a:solidFill>
              </a:rPr>
              <a:t>libre</a:t>
            </a:r>
          </a:p>
          <a:p>
            <a:pPr lvl="1"/>
            <a:r>
              <a:rPr lang="fr-FR" b="0" dirty="0"/>
              <a:t>Le jeu se déploie comme une activité </a:t>
            </a:r>
            <a:r>
              <a:rPr lang="fr-FR" dirty="0">
                <a:solidFill>
                  <a:srgbClr val="0000FF"/>
                </a:solidFill>
              </a:rPr>
              <a:t>séparée</a:t>
            </a:r>
            <a:r>
              <a:rPr lang="fr-FR" b="0" dirty="0"/>
              <a:t> « circonscrite dans des limites d’espace et de temps » (Caillois)</a:t>
            </a:r>
          </a:p>
          <a:p>
            <a:pPr lvl="1"/>
            <a:r>
              <a:rPr lang="fr-FR" b="0" dirty="0"/>
              <a:t>Caillois propose quatre fondements pour le jeu : la compétition (agôn), le hasard (alea), le simulacre (mimicry), le vertige (ilinx</a:t>
            </a:r>
            <a:r>
              <a:rPr lang="fr-FR" sz="1400" b="0" dirty="0"/>
              <a:t>) [Les Jeux et les hommes, 1958]</a:t>
            </a:r>
            <a:endParaRPr lang="fr-FR" sz="2000" dirty="0">
              <a:solidFill>
                <a:srgbClr val="FF0000"/>
              </a:solidFill>
            </a:endParaRPr>
          </a:p>
          <a:p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C875C-1849-4002-A6B5-FF965175F76B}" type="slidenum">
              <a:rPr lang="fr-FR">
                <a:cs typeface="+mn-cs"/>
              </a:rPr>
              <a:pPr>
                <a:defRPr/>
              </a:pPr>
              <a:t>5</a:t>
            </a:fld>
            <a:endParaRPr lang="fr-FR" dirty="0">
              <a:cs typeface="+mn-cs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624418" y="3533775"/>
            <a:ext cx="6335678" cy="27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endParaRPr kumimoji="1" lang="fr-FR" sz="2000" b="1" kern="0" dirty="0">
              <a:latin typeface="+mn-lt"/>
              <a:cs typeface="+mn-cs"/>
              <a:sym typeface="Wingdings" pitchFamily="2" charset="2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v"/>
              <a:defRPr/>
            </a:pPr>
            <a:r>
              <a:rPr kumimoji="1" lang="fr-FR" b="1" kern="0" dirty="0">
                <a:latin typeface="+mn-lt"/>
                <a:cs typeface="+mn-cs"/>
              </a:rPr>
              <a:t>Flow (</a:t>
            </a:r>
            <a:r>
              <a:rPr kumimoji="1" lang="fr-FR" b="1" kern="0" dirty="0" err="1">
                <a:latin typeface="+mn-lt"/>
                <a:cs typeface="+mn-cs"/>
              </a:rPr>
              <a:t>Mihaly</a:t>
            </a:r>
            <a:r>
              <a:rPr kumimoji="1" lang="fr-FR" b="1" kern="0" dirty="0">
                <a:latin typeface="+mn-lt"/>
                <a:cs typeface="+mn-cs"/>
              </a:rPr>
              <a:t> </a:t>
            </a:r>
            <a:r>
              <a:rPr kumimoji="1" lang="fr-FR" b="1" kern="0" dirty="0" err="1">
                <a:latin typeface="+mn-lt"/>
                <a:cs typeface="+mn-cs"/>
              </a:rPr>
              <a:t>Csikszentmihalyi</a:t>
            </a:r>
            <a:r>
              <a:rPr kumimoji="1" lang="fr-FR" b="1" kern="0" dirty="0">
                <a:latin typeface="+mn-lt"/>
                <a:cs typeface="+mn-cs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kumimoji="1" lang="fr-FR" sz="2000" kern="0" dirty="0">
                <a:latin typeface="+mn-lt"/>
              </a:rPr>
              <a:t>état mental atteint par une personne complètement immergée dans ce qu'elle fait, dans un état maximal de concentration</a:t>
            </a:r>
          </a:p>
        </p:txBody>
      </p:sp>
      <p:pic>
        <p:nvPicPr>
          <p:cNvPr id="8" name="Image 6" descr="progression_difficulte_Csikszentmihalyi_Adams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526" y="3533775"/>
            <a:ext cx="3273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557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Jeu et apprentissage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866" y="3068960"/>
            <a:ext cx="4926316" cy="17071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3068960"/>
            <a:ext cx="4926316" cy="1707175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4283517" y="3293104"/>
            <a:ext cx="3780064" cy="930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144724" y="3252283"/>
            <a:ext cx="3869872" cy="1036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309496" y="4033821"/>
            <a:ext cx="1747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+mn-lt"/>
              </a:rPr>
              <a:t>Jeu sérieux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8C811-E046-47F6-8C6C-AA3EED88FD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9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Du jeu vidéo au jeu sérieux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Abt (1970) : jeux de cartes ou de plateaux conçus dans un but éducatif</a:t>
            </a:r>
          </a:p>
          <a:p>
            <a:r>
              <a:rPr lang="fr-FR" dirty="0"/>
              <a:t>Années 90 : connecter un objectif sérieux à des technologies issues de l’industrie du jeu vidéo</a:t>
            </a:r>
          </a:p>
          <a:p>
            <a:r>
              <a:rPr lang="fr-FR" dirty="0"/>
              <a:t>Sawyer (2002) : connecter un objectif sérieux à des technologies </a:t>
            </a:r>
            <a:r>
              <a:rPr lang="fr-FR" dirty="0">
                <a:solidFill>
                  <a:srgbClr val="FF0000"/>
                </a:solidFill>
              </a:rPr>
              <a:t>et connaissances </a:t>
            </a:r>
            <a:r>
              <a:rPr lang="fr-FR" dirty="0"/>
              <a:t>issues de l’industrie du jeu vidéo</a:t>
            </a:r>
          </a:p>
          <a:p>
            <a:r>
              <a:rPr lang="fr-FR" dirty="0" err="1"/>
              <a:t>Zyda</a:t>
            </a:r>
            <a:r>
              <a:rPr lang="fr-FR" dirty="0"/>
              <a:t> (2005) : la pédagogie doit être subordonnée au scénario du jeu – la composante ludique doit primer</a:t>
            </a:r>
          </a:p>
          <a:p>
            <a:r>
              <a:rPr lang="fr-FR" dirty="0" err="1"/>
              <a:t>Djaouti</a:t>
            </a:r>
            <a:r>
              <a:rPr lang="fr-FR" dirty="0"/>
              <a:t> (2011) : toute partie d’un logiciel qui mélange un objectif non divertissant avec des structures de jeu vidéo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72147-7E73-4BF3-853C-86DE762B81ED}" type="slidenum">
              <a:rPr lang="fr-FR" smtClean="0"/>
              <a:t>7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749135" y="1020688"/>
            <a:ext cx="10640814" cy="5544616"/>
            <a:chOff x="971600" y="1268759"/>
            <a:chExt cx="10640814" cy="5544616"/>
          </a:xfrm>
        </p:grpSpPr>
        <p:sp>
          <p:nvSpPr>
            <p:cNvPr id="7" name="Rectangle 6"/>
            <p:cNvSpPr/>
            <p:nvPr/>
          </p:nvSpPr>
          <p:spPr>
            <a:xfrm>
              <a:off x="971600" y="1268759"/>
              <a:ext cx="10640814" cy="5544616"/>
            </a:xfrm>
            <a:prstGeom prst="rect">
              <a:avLst/>
            </a:prstGeom>
            <a:solidFill>
              <a:srgbClr val="B2B2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1053156" y="1844824"/>
              <a:ext cx="9901300" cy="4893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Flow: The </a:t>
              </a:r>
              <a:r>
                <a:rPr lang="fr-FR" dirty="0" err="1"/>
                <a:t>psychology</a:t>
              </a:r>
              <a:r>
                <a:rPr lang="fr-FR" dirty="0"/>
                <a:t> of optimal </a:t>
              </a:r>
              <a:r>
                <a:rPr lang="fr-FR" dirty="0" err="1"/>
                <a:t>experience</a:t>
              </a:r>
              <a:r>
                <a:rPr lang="fr-FR" dirty="0"/>
                <a:t> (</a:t>
              </a:r>
              <a:r>
                <a:rPr lang="fr-FR" dirty="0" err="1"/>
                <a:t>Csikszentmihalyi</a:t>
              </a:r>
              <a:r>
                <a:rPr lang="fr-FR" dirty="0"/>
                <a:t>, 1991)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Nouvelles mécaniques de jeu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Récompenses : badges, scores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Compétition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Echec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Scénarisation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Frustration</a:t>
              </a:r>
            </a:p>
            <a:p>
              <a:pPr marL="285750" indent="-285750" eaLnBrk="1" hangingPunct="1">
                <a:buFont typeface="Arial" panose="020B0604020202020204" pitchFamily="34" charset="0"/>
                <a:buChar char="•"/>
              </a:pPr>
              <a:r>
                <a:rPr lang="fr-FR" dirty="0"/>
                <a:t>…</a:t>
              </a: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9" b="7687"/>
            <a:stretch/>
          </p:blipFill>
          <p:spPr bwMode="auto">
            <a:xfrm>
              <a:off x="1492711" y="2276872"/>
              <a:ext cx="6655965" cy="167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601802" y="1306364"/>
              <a:ext cx="635622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sz="2000" dirty="0"/>
                <a:t>Quelques principes motivationnels issue du jeu vidéo :</a:t>
              </a:r>
            </a:p>
          </p:txBody>
        </p:sp>
      </p:grpSp>
      <p:sp>
        <p:nvSpPr>
          <p:cNvPr id="9" name="Rectangle à coins arrondis 8"/>
          <p:cNvSpPr/>
          <p:nvPr/>
        </p:nvSpPr>
        <p:spPr>
          <a:xfrm>
            <a:off x="636815" y="2186546"/>
            <a:ext cx="10877851" cy="1762637"/>
          </a:xfrm>
          <a:prstGeom prst="roundRect">
            <a:avLst>
              <a:gd name="adj" fmla="val 5093"/>
            </a:avLst>
          </a:prstGeom>
          <a:solidFill>
            <a:srgbClr val="9BBB59">
              <a:alpha val="30980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utoShape 8" descr="Balthazar Picsou | Disney Wiki | Fandom">
            <a:extLst>
              <a:ext uri="{FF2B5EF4-FFF2-40B4-BE49-F238E27FC236}">
                <a16:creationId xmlns:a16="http://schemas.microsoft.com/office/drawing/2014/main" id="{BFF4ABC2-3E5B-4C42-BA4E-62D75791A7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D6B6B90-E9A7-47FA-B7FB-42666B2F2B1E}"/>
              </a:ext>
            </a:extLst>
          </p:cNvPr>
          <p:cNvGrpSpPr/>
          <p:nvPr/>
        </p:nvGrpSpPr>
        <p:grpSpPr>
          <a:xfrm>
            <a:off x="749135" y="1020688"/>
            <a:ext cx="10640814" cy="5544616"/>
            <a:chOff x="749135" y="1018478"/>
            <a:chExt cx="10640814" cy="5544616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A2753055-C3E2-43C4-AA8B-69E2DCBC5109}"/>
                </a:ext>
              </a:extLst>
            </p:cNvPr>
            <p:cNvGrpSpPr/>
            <p:nvPr/>
          </p:nvGrpSpPr>
          <p:grpSpPr>
            <a:xfrm>
              <a:off x="749135" y="1018478"/>
              <a:ext cx="10640814" cy="5544616"/>
              <a:chOff x="971600" y="1268759"/>
              <a:chExt cx="10640814" cy="554461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7E60FA7-E935-4254-AB4A-A3A9988D5F85}"/>
                  </a:ext>
                </a:extLst>
              </p:cNvPr>
              <p:cNvSpPr/>
              <p:nvPr/>
            </p:nvSpPr>
            <p:spPr>
              <a:xfrm>
                <a:off x="971600" y="1268759"/>
                <a:ext cx="10640814" cy="554461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Text Box 6">
                <a:extLst>
                  <a:ext uri="{FF2B5EF4-FFF2-40B4-BE49-F238E27FC236}">
                    <a16:creationId xmlns:a16="http://schemas.microsoft.com/office/drawing/2014/main" id="{DE0FAB75-A2A2-47E6-A878-686C406CEB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3156" y="1844824"/>
                <a:ext cx="47320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285750" indent="-285750" eaLnBrk="1" hangingPunct="1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  <p:sp>
            <p:nvSpPr>
              <p:cNvPr id="21" name="Text Box 6">
                <a:extLst>
                  <a:ext uri="{FF2B5EF4-FFF2-40B4-BE49-F238E27FC236}">
                    <a16:creationId xmlns:a16="http://schemas.microsoft.com/office/drawing/2014/main" id="{0BAC1780-E26C-4D23-BFC4-D26E8C8B50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8886" y="1313898"/>
                <a:ext cx="653114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fr-FR" sz="2000" dirty="0"/>
                  <a:t>Différents profils de joueurs, taxonomie de </a:t>
                </a:r>
                <a:r>
                  <a:rPr lang="fr-FR" sz="2000" dirty="0" err="1"/>
                  <a:t>Bartle</a:t>
                </a:r>
                <a:r>
                  <a:rPr lang="fr-FR" sz="2000" dirty="0"/>
                  <a:t> (1996)</a:t>
                </a:r>
              </a:p>
            </p:txBody>
          </p:sp>
        </p:grpSp>
        <p:pic>
          <p:nvPicPr>
            <p:cNvPr id="1028" name="Picture 4" descr="3D PRINTED EXOSKELETON (starcraft marine) - Finished Projects - Blender  Artists Community">
              <a:extLst>
                <a:ext uri="{FF2B5EF4-FFF2-40B4-BE49-F238E27FC236}">
                  <a16:creationId xmlns:a16="http://schemas.microsoft.com/office/drawing/2014/main" id="{2A8B2D60-7BC8-4069-8D77-2628411603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090" y="2426343"/>
              <a:ext cx="2382831" cy="2541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uy The Sims™ 4 - Microsoft Store en-CA">
              <a:extLst>
                <a:ext uri="{FF2B5EF4-FFF2-40B4-BE49-F238E27FC236}">
                  <a16:creationId xmlns:a16="http://schemas.microsoft.com/office/drawing/2014/main" id="{92C8A04E-DE18-4E62-8867-F6C495040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02" r="18450"/>
            <a:stretch/>
          </p:blipFill>
          <p:spPr bwMode="auto">
            <a:xfrm>
              <a:off x="3629074" y="2690633"/>
              <a:ext cx="2232248" cy="229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Balthazar Picsou | Disney Wiki | Fandom">
              <a:extLst>
                <a:ext uri="{FF2B5EF4-FFF2-40B4-BE49-F238E27FC236}">
                  <a16:creationId xmlns:a16="http://schemas.microsoft.com/office/drawing/2014/main" id="{907DCB7F-FA45-4FD9-BF64-F63D20F0BF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773856"/>
              <a:ext cx="2563181" cy="3214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B0FFF562-3C8C-44D7-8F55-6F82BFA9A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3859" y="1806145"/>
              <a:ext cx="2120819" cy="3179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A602D2EC-F23F-4D9C-B0CC-97BBD59D9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036" y="5635744"/>
              <a:ext cx="75693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000" dirty="0"/>
                <a:t>Killer</a:t>
              </a:r>
            </a:p>
          </p:txBody>
        </p:sp>
        <p:sp>
          <p:nvSpPr>
            <p:cNvPr id="23" name="Text Box 6">
              <a:extLst>
                <a:ext uri="{FF2B5EF4-FFF2-40B4-BE49-F238E27FC236}">
                  <a16:creationId xmlns:a16="http://schemas.microsoft.com/office/drawing/2014/main" id="{5D820256-BD68-4253-8502-270A0BD09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5821" y="5635744"/>
              <a:ext cx="129875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000" dirty="0" err="1"/>
                <a:t>Socializer</a:t>
              </a:r>
              <a:endParaRPr lang="fr-FR" sz="2000" dirty="0"/>
            </a:p>
          </p:txBody>
        </p:sp>
        <p:sp>
          <p:nvSpPr>
            <p:cNvPr id="24" name="Text Box 6">
              <a:extLst>
                <a:ext uri="{FF2B5EF4-FFF2-40B4-BE49-F238E27FC236}">
                  <a16:creationId xmlns:a16="http://schemas.microsoft.com/office/drawing/2014/main" id="{6A2F285B-0756-4AEC-B4FB-1A7AF8274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921" y="5635744"/>
              <a:ext cx="118333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000" dirty="0" err="1"/>
                <a:t>Achiever</a:t>
              </a:r>
              <a:endParaRPr lang="fr-FR" sz="2000" dirty="0"/>
            </a:p>
          </p:txBody>
        </p:sp>
        <p:sp>
          <p:nvSpPr>
            <p:cNvPr id="25" name="Text Box 6">
              <a:extLst>
                <a:ext uri="{FF2B5EF4-FFF2-40B4-BE49-F238E27FC236}">
                  <a16:creationId xmlns:a16="http://schemas.microsoft.com/office/drawing/2014/main" id="{8D1E55B8-4342-4627-9556-302555B1E9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4240" y="5635744"/>
              <a:ext cx="114005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2000" dirty="0"/>
                <a:t>Explorer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Différence entre </a:t>
            </a:r>
            <a:r>
              <a:rPr lang="fr-FR" dirty="0" err="1"/>
              <a:t>Serious</a:t>
            </a:r>
            <a:r>
              <a:rPr lang="fr-FR" dirty="0"/>
              <a:t> Game et </a:t>
            </a:r>
            <a:r>
              <a:rPr lang="fr-FR" dirty="0" err="1"/>
              <a:t>Serious</a:t>
            </a:r>
            <a:r>
              <a:rPr lang="fr-FR" dirty="0"/>
              <a:t> Gaming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Dépend de l’intention initiale du concepteur</a:t>
            </a:r>
          </a:p>
          <a:p>
            <a:pPr lvl="1"/>
            <a:r>
              <a:rPr lang="fr-FR" dirty="0" err="1"/>
              <a:t>Serious</a:t>
            </a:r>
            <a:r>
              <a:rPr lang="fr-FR" dirty="0"/>
              <a:t> Game =&gt; intention assumée</a:t>
            </a:r>
          </a:p>
          <a:p>
            <a:pPr lvl="1"/>
            <a:r>
              <a:rPr lang="fr-FR" dirty="0" err="1"/>
              <a:t>Serious</a:t>
            </a:r>
            <a:r>
              <a:rPr lang="fr-FR" dirty="0"/>
              <a:t> Gaming =&gt; détournement d’un jeu vidéo pour atteindre un objectif sérieux</a:t>
            </a:r>
          </a:p>
          <a:p>
            <a:pPr lvl="2"/>
            <a:r>
              <a:rPr lang="fr-FR" dirty="0"/>
              <a:t>Utilisation de </a:t>
            </a:r>
            <a:r>
              <a:rPr lang="fr-FR" dirty="0" err="1"/>
              <a:t>Doom</a:t>
            </a:r>
            <a:r>
              <a:rPr lang="fr-FR" dirty="0"/>
              <a:t> pour apprendre l’anglais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pic>
        <p:nvPicPr>
          <p:cNvPr id="1028" name="Picture 4" descr="doom 2 intro to HELL!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0" t="17137" r="25288" b="16715"/>
          <a:stretch/>
        </p:blipFill>
        <p:spPr bwMode="auto">
          <a:xfrm>
            <a:off x="1703512" y="2924944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OOM II: Hell on Earth | ClassicReloa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147895"/>
            <a:ext cx="3827983" cy="24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5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5 acceptions de jeux sérieux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simulateurs</a:t>
            </a:r>
          </a:p>
          <a:p>
            <a:r>
              <a:rPr lang="fr-FR" dirty="0"/>
              <a:t>Les JS à motivation extrinsèque</a:t>
            </a:r>
          </a:p>
          <a:p>
            <a:r>
              <a:rPr lang="fr-FR" dirty="0"/>
              <a:t>Les JS à motivation intrinsèque et métaphore extrinsèque</a:t>
            </a:r>
          </a:p>
          <a:p>
            <a:r>
              <a:rPr lang="fr-FR" dirty="0"/>
              <a:t>Les JS à motivation et métaphore intrinsèques</a:t>
            </a:r>
          </a:p>
          <a:p>
            <a:r>
              <a:rPr lang="fr-FR" dirty="0"/>
              <a:t>Les JS à apprentissage incident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FF7BE-1FE0-41B3-93A3-F5025C2D266F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341973"/>
      </p:ext>
    </p:extLst>
  </p:cSld>
  <p:clrMapOvr>
    <a:masterClrMapping/>
  </p:clrMapOvr>
</p:sld>
</file>

<file path=ppt/theme/theme1.xml><?xml version="1.0" encoding="utf-8"?>
<a:theme xmlns:a="http://schemas.openxmlformats.org/drawingml/2006/main" name="Contemporain blanc">
  <a:themeElements>
    <a:clrScheme name="Contemporain blanc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in blan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in blanc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in blanc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in blanc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14254</TotalTime>
  <Words>1836</Words>
  <Application>Microsoft Office PowerPoint</Application>
  <PresentationFormat>Grand écran</PresentationFormat>
  <Paragraphs>220</Paragraphs>
  <Slides>22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Wingdings</vt:lpstr>
      <vt:lpstr>Contemporain blanc</vt:lpstr>
      <vt:lpstr>  Jeux sérieux : Définitions, Principes et cas d’usage</vt:lpstr>
      <vt:lpstr>MOCAH : Modèles et Outils informatiques Centrés Apprentissage et Humain</vt:lpstr>
      <vt:lpstr>Quelques chiffres en France (source afjv.com)</vt:lpstr>
      <vt:lpstr>Quelques chiffres en France (source afjv.com)</vt:lpstr>
      <vt:lpstr>Qu’est ce qu’un jeu ?</vt:lpstr>
      <vt:lpstr>Jeu et apprentissage</vt:lpstr>
      <vt:lpstr>Du jeu vidéo au jeu sérieux</vt:lpstr>
      <vt:lpstr>Différence entre Serious Game et Serious Gaming</vt:lpstr>
      <vt:lpstr>Les 5 acceptions de jeux sérieux</vt:lpstr>
      <vt:lpstr>Classe 1 : Les simulateurs</vt:lpstr>
      <vt:lpstr>Classe 2 : SG à motivation extrinsèque</vt:lpstr>
      <vt:lpstr>Classes 3 et 4 : SG à motivation intrinsèque</vt:lpstr>
      <vt:lpstr>Classe 5 : SG à apprentissage incident</vt:lpstr>
      <vt:lpstr>Présentation PowerPoint</vt:lpstr>
      <vt:lpstr>Accessibilité dans les jeux vidéo</vt:lpstr>
      <vt:lpstr>Boucle d’interaction</vt:lpstr>
      <vt:lpstr>Exemple de jeux</vt:lpstr>
      <vt:lpstr>Game accessibility guidelines</vt:lpstr>
      <vt:lpstr>Deux exploitations possibles des jeux vidéo </vt:lpstr>
      <vt:lpstr>Les acteurs du jeu vidéo (https://lizengland.com/blog/2014/04/the-door-problem/)</vt:lpstr>
      <vt:lpstr>Compétences travaillées lors de la conception d’un jeu</vt:lpstr>
      <vt:lpstr>La pensée informatique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Génération d ’une feuille d ’exercices de géométrie à l ’aide d ’énoncés indexés automatiquement</dc:title>
  <dc:creator>hibou mathieu</dc:creator>
  <cp:lastModifiedBy>Mathueu MURATET</cp:lastModifiedBy>
  <cp:revision>882</cp:revision>
  <dcterms:created xsi:type="dcterms:W3CDTF">2002-09-26T07:59:07Z</dcterms:created>
  <dcterms:modified xsi:type="dcterms:W3CDTF">2025-03-14T14:57:04Z</dcterms:modified>
</cp:coreProperties>
</file>