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0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31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17B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74021" autoAdjust="0"/>
  </p:normalViewPr>
  <p:slideViewPr>
    <p:cSldViewPr snapToGrid="0">
      <p:cViewPr varScale="1">
        <p:scale>
          <a:sx n="82" d="100"/>
          <a:sy n="82" d="100"/>
        </p:scale>
        <p:origin x="202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857D26F8-F1E0-5745-985F-E16BD29AC0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titre du diaporama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33417A-5B02-FD4B-95ED-61141E3C95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E06C0-2FCC-5344-8D77-A25B711E6663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18044C-44CF-BF4E-88E1-161DE1294E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08F7A5-5254-B148-A195-849A954E87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E7472-FF2E-424A-8771-5D10F7E39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068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titre du diaporama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0BEAB-DD0F-4043-9BC6-9F3DE24F20EB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D7BA9-DB1D-4E47-8FF4-E433D0E15F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965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7BA9-DB1D-4E47-8FF4-E433D0E15F6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527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508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4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95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7BA9-DB1D-4E47-8FF4-E433D0E15F6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582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7BA9-DB1D-4E47-8FF4-E433D0E15F6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2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80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28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4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1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72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735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52712-AEE8-4231-B398-6E74A49575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72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logo 0">
            <a:extLst>
              <a:ext uri="{FF2B5EF4-FFF2-40B4-BE49-F238E27FC236}">
                <a16:creationId xmlns:a16="http://schemas.microsoft.com/office/drawing/2014/main" id="{B66280F3-9588-904D-82FC-D7A6F124C9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13608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562CB0-7222-004E-925A-449ECD72B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313" y="1479964"/>
            <a:ext cx="8998226" cy="23853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EC4779-9771-EE40-BF32-3ACD171BC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12" y="3988904"/>
            <a:ext cx="8998227" cy="1828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090097-6288-3844-86FF-EC0C280D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4313" y="6356350"/>
            <a:ext cx="2743200" cy="3651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7A5235-B84E-4910-A875-4E098FBB5499}" type="datetime2">
              <a:rPr lang="fr-FR" noProof="0" smtClean="0"/>
              <a:t>mardi 14 octobre 2025</a:t>
            </a:fld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EC24D1-35DC-CB45-A9C0-4F76E053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4713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Mathieu Muratet</a:t>
            </a:r>
            <a:endParaRPr lang="fr-FR" noProof="0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6BD5FB7-DF46-3B40-9002-710AAE44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370840"/>
            <a:ext cx="62484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7202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1F3A0C-0885-6A42-B22F-E240D3380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07F3CB3A-07A0-534C-AACB-DCA429D0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A2BE70-9EED-914A-B1FB-D3710D0E1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FB01E5-D1EA-2444-9A5F-B0E36004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2404-8619-4757-82B7-C4D0BBD56573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290942-8DF7-F742-B542-27CE82976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Mathieu Muratet</a:t>
            </a:r>
          </a:p>
        </p:txBody>
      </p:sp>
      <p:sp>
        <p:nvSpPr>
          <p:cNvPr id="8" name="Espace réservé du titre diaporama 6">
            <a:extLst>
              <a:ext uri="{FF2B5EF4-FFF2-40B4-BE49-F238E27FC236}">
                <a16:creationId xmlns:a16="http://schemas.microsoft.com/office/drawing/2014/main" id="{682930F1-9B00-A744-94F6-8B077664C4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818528D5-4DF6-FD4A-B5B8-0741CC1D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135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D1645-ADBD-3A4E-8701-DCD47755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988B20-4EBC-7E4E-8457-3C4540278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D391B5-F4A2-C24B-9609-21C43A4D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6557-D5E5-49F8-B88D-2E6AA126BF0E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CED051-58B1-BD41-AB15-3F8427B5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Mathieu Muratet</a:t>
            </a:r>
          </a:p>
        </p:txBody>
      </p:sp>
      <p:sp>
        <p:nvSpPr>
          <p:cNvPr id="7" name="Espace réservé du titre diaporama 5">
            <a:extLst>
              <a:ext uri="{FF2B5EF4-FFF2-40B4-BE49-F238E27FC236}">
                <a16:creationId xmlns:a16="http://schemas.microsoft.com/office/drawing/2014/main" id="{D8DC8258-1182-224C-B8DD-DC8072840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B6E93A9C-B848-5B47-9A8B-8D78190C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5413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0C6CC6-DED8-014D-86C8-EE2214550E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648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CE15EA-3AA8-9448-9933-492C3E66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648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E0421-9443-7945-AB85-1F06E528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801B-BB3C-435C-85CB-DE1E06FCA781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E160F-DB75-9E42-97EA-250915EE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Mathieu Muratet</a:t>
            </a:r>
          </a:p>
        </p:txBody>
      </p:sp>
      <p:sp>
        <p:nvSpPr>
          <p:cNvPr id="7" name="Espace réservé du titre diaporama 5">
            <a:extLst>
              <a:ext uri="{FF2B5EF4-FFF2-40B4-BE49-F238E27FC236}">
                <a16:creationId xmlns:a16="http://schemas.microsoft.com/office/drawing/2014/main" id="{E9827657-3BC1-FD45-8159-77B254606B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2A6E45A-64CF-454D-B3FD-4157A09A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58289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8E75-2792-40B1-B4CE-1824EEE96AAB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422935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94D8-17E2-4BA1-B7D5-3998C650602A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704026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6E56-1C95-48B1-9B57-5271806E5407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4375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FF761-5156-664D-998D-0C931089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10FDF6-CE22-4648-B77D-CE6C35BC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17DAD5F0-F346-CB48-A2A5-555C859F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E247-1CB1-4F07-95A4-019508EBFA32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469D823-27D0-D34C-8998-09B54FA6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799" y="6030000"/>
            <a:ext cx="319648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Mathieu Muratet</a:t>
            </a:r>
            <a:endParaRPr lang="en-US" dirty="0"/>
          </a:p>
        </p:txBody>
      </p:sp>
      <p:sp>
        <p:nvSpPr>
          <p:cNvPr id="5" name="Espace réservé du titre diaporama 6">
            <a:extLst>
              <a:ext uri="{FF2B5EF4-FFF2-40B4-BE49-F238E27FC236}">
                <a16:creationId xmlns:a16="http://schemas.microsoft.com/office/drawing/2014/main" id="{1F31AB0B-8D7F-B340-90EE-A7B1E831AA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13" name="Espace réservé du numéro de diapositive 7">
            <a:extLst>
              <a:ext uri="{FF2B5EF4-FFF2-40B4-BE49-F238E27FC236}">
                <a16:creationId xmlns:a16="http://schemas.microsoft.com/office/drawing/2014/main" id="{53E088F4-CD5A-9E4D-B336-76FD0E21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17B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056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DFF761-5156-664D-998D-0C9310893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Contact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10FDF6-CE22-4648-B77D-CE6C35BC79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2043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INSHEA </a:t>
            </a:r>
            <a:br>
              <a:rPr lang="fr-FR" dirty="0"/>
            </a:br>
            <a:r>
              <a:rPr lang="fr-FR" dirty="0"/>
              <a:t>Prénom Nom </a:t>
            </a:r>
            <a:br>
              <a:rPr lang="fr-FR" dirty="0"/>
            </a:br>
            <a:r>
              <a:rPr lang="fr-FR" dirty="0"/>
              <a:t>58/60 avenue des Landes</a:t>
            </a:r>
            <a:br>
              <a:rPr lang="fr-FR" dirty="0"/>
            </a:br>
            <a:r>
              <a:rPr lang="fr-FR" dirty="0"/>
              <a:t>92150 Suresnes</a:t>
            </a:r>
          </a:p>
          <a:p>
            <a:r>
              <a:rPr lang="fr-FR" dirty="0"/>
              <a:t>+33 (0) 141 443 100 </a:t>
            </a:r>
            <a:br>
              <a:rPr lang="fr-FR" dirty="0"/>
            </a:br>
            <a:r>
              <a:rPr lang="fr-FR" dirty="0" err="1"/>
              <a:t>prenom.nom@inshea.fr</a:t>
            </a:r>
            <a:endParaRPr lang="fr-FR" dirty="0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17DAD5F0-F346-CB48-A2A5-555C859F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599B-3C3F-4823-AD2D-D70673D21877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469D823-27D0-D34C-8998-09B54FA6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Mathieu Muratet</a:t>
            </a:r>
          </a:p>
        </p:txBody>
      </p:sp>
      <p:sp>
        <p:nvSpPr>
          <p:cNvPr id="7" name="Espace réservé du titre diaporama 6">
            <a:extLst>
              <a:ext uri="{FF2B5EF4-FFF2-40B4-BE49-F238E27FC236}">
                <a16:creationId xmlns:a16="http://schemas.microsoft.com/office/drawing/2014/main" id="{F17C7B8B-53B3-9443-AD9C-D178D23ACC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13" name="Espace réservé du numéro de diapositive 7">
            <a:extLst>
              <a:ext uri="{FF2B5EF4-FFF2-40B4-BE49-F238E27FC236}">
                <a16:creationId xmlns:a16="http://schemas.microsoft.com/office/drawing/2014/main" id="{53E088F4-CD5A-9E4D-B336-76FD0E21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2773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0A309-72FE-7B48-8017-87AC1D78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776E49-77FA-CC40-B675-32A5C42A7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440537"/>
          </a:xfrm>
        </p:spPr>
        <p:txBody>
          <a:bodyPr/>
          <a:lstStyle>
            <a:lvl1pPr marL="0" indent="0">
              <a:buNone/>
              <a:defRPr sz="2400">
                <a:solidFill>
                  <a:srgbClr val="57517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70698-6313-394F-B71F-03B8EC1B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64843-E627-4AA8-81C8-5B88EB8C1849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503824-323C-764B-A8B2-5407AA26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Mathieu Muratet</a:t>
            </a:r>
          </a:p>
        </p:txBody>
      </p:sp>
      <p:sp>
        <p:nvSpPr>
          <p:cNvPr id="7" name="Espace réservé du titre diaporama 6">
            <a:extLst>
              <a:ext uri="{FF2B5EF4-FFF2-40B4-BE49-F238E27FC236}">
                <a16:creationId xmlns:a16="http://schemas.microsoft.com/office/drawing/2014/main" id="{B5BE89BE-3F59-F04A-8447-776D436D2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6" name="Espace réservé du numéro de diapositive 7">
            <a:extLst>
              <a:ext uri="{FF2B5EF4-FFF2-40B4-BE49-F238E27FC236}">
                <a16:creationId xmlns:a16="http://schemas.microsoft.com/office/drawing/2014/main" id="{40189E88-DC1D-ED4C-B10C-2321E98B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3860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FFC67-7DD8-8443-9C36-2974821E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A51A7C-28C0-5C4A-BB53-30EF03BC5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0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86D10F-322D-8E4D-8110-9CADD847D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0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537D33-3698-0641-BDA8-B1B6DA3D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103F-7025-4773-A7CF-3630C63ED41A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4656AB-C1AA-FF40-BDE5-C8A1CEE2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Mathieu Muratet</a:t>
            </a:r>
          </a:p>
        </p:txBody>
      </p:sp>
      <p:sp>
        <p:nvSpPr>
          <p:cNvPr id="8" name="Espace réservé du titre diaporama 6">
            <a:extLst>
              <a:ext uri="{FF2B5EF4-FFF2-40B4-BE49-F238E27FC236}">
                <a16:creationId xmlns:a16="http://schemas.microsoft.com/office/drawing/2014/main" id="{12D09665-6D7B-504A-81F5-74C6AF412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D82BF66F-4A57-F046-84BA-301B47FE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041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C82DC-1DF4-8C42-9F01-E1CE874A4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2DA8BD-5B66-5543-A42A-1844DBD48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3DF3C1-0198-2647-9D5D-BBDF5B545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2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B15F3B-12CD-4E47-8A66-04BE8DD83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29AE08-9BFC-C84D-B3E3-68CF5516B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249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56DD1CA-C2B6-7340-90F5-1BC870C6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271E-F352-4ECC-BE81-B97F9872DF04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3111BB-DE15-DF44-B17B-121D889D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Mathieu Muratet</a:t>
            </a:r>
          </a:p>
        </p:txBody>
      </p:sp>
      <p:sp>
        <p:nvSpPr>
          <p:cNvPr id="10" name="Espace réservé du titre diaporama 8">
            <a:extLst>
              <a:ext uri="{FF2B5EF4-FFF2-40B4-BE49-F238E27FC236}">
                <a16:creationId xmlns:a16="http://schemas.microsoft.com/office/drawing/2014/main" id="{DF9AC1AB-0712-774E-84E9-E4F40E7E08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9" name="Espace réservé du numéro de diapositive 9">
            <a:extLst>
              <a:ext uri="{FF2B5EF4-FFF2-40B4-BE49-F238E27FC236}">
                <a16:creationId xmlns:a16="http://schemas.microsoft.com/office/drawing/2014/main" id="{985DC7BF-CD89-D048-AF6A-59255E19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321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4BDE6-BF49-4C44-8232-F3EA2225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C42E0B-5A24-1B4A-8165-317107B6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32351-787D-4278-896E-94A1F8332182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C12DDA-4414-4242-8C93-C2C57F6A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Mathieu Muratet</a:t>
            </a:r>
          </a:p>
        </p:txBody>
      </p:sp>
      <p:sp>
        <p:nvSpPr>
          <p:cNvPr id="6" name="Espace réservé du titre diaporama 4">
            <a:extLst>
              <a:ext uri="{FF2B5EF4-FFF2-40B4-BE49-F238E27FC236}">
                <a16:creationId xmlns:a16="http://schemas.microsoft.com/office/drawing/2014/main" id="{18D6F815-25D1-4F42-AD98-174304BBC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00A58CA-F736-D04B-9DF1-D9B96827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393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CA6B5E-2E94-D549-8FC4-67C49135F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E5338-0FBF-4FEF-AA33-3785FACBF368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417999-1DEE-7D47-BDFF-DD7E8922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Mathieu Muratet</a:t>
            </a:r>
          </a:p>
        </p:txBody>
      </p:sp>
      <p:sp>
        <p:nvSpPr>
          <p:cNvPr id="5" name="Espace réservé du titre diaporama 3">
            <a:extLst>
              <a:ext uri="{FF2B5EF4-FFF2-40B4-BE49-F238E27FC236}">
                <a16:creationId xmlns:a16="http://schemas.microsoft.com/office/drawing/2014/main" id="{81E6D02A-B78F-CA49-A617-F685ED91FE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3704BA89-91F8-994E-A43C-FFFBB672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45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CE8AB-7165-5742-8EC2-AAA73EC9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33D787-017B-124A-9C0E-314A92E0F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A3D1FE-1EA0-324F-8C22-5E736A1AC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B2DEE8-D0EC-C747-A07E-3DA3C14B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EFF5-8D9F-4FF7-9679-9D3E82CBBF97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2678B5-119F-A449-95C5-51D90B77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800" y="6030000"/>
            <a:ext cx="3196487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Mathieu Muratet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10D297C-1B1A-1847-90DB-CE93F6E73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548" y="6164938"/>
            <a:ext cx="6499777" cy="556538"/>
          </a:xfrm>
        </p:spPr>
        <p:txBody>
          <a:bodyPr>
            <a:no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diaporama (si nécessaire, sinon laisser vide)</a:t>
            </a:r>
          </a:p>
        </p:txBody>
      </p:sp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DDBB80C3-CAB1-7943-AA61-7980ED18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819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CD4682-ED01-2F47-B083-D3286446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AAD11-10F8-F046-AFE9-13DBDD70D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20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AD864-5215-7044-9443-172C61FD0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3C984055-E5AF-4D9E-9696-6D984D2C0E9E}" type="datetime2">
              <a:rPr lang="fr-FR" noProof="0" smtClean="0"/>
              <a:t>mardi 14 octobre 2025</a:t>
            </a:fld>
            <a:endParaRPr lang="fr-FR" noProof="0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5B6C9CF-0149-3045-A84F-F6BC2B1E4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31931"/>
            <a:ext cx="31970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/>
              <a:t>Mathieu Muratet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E75D3C-F5EA-2342-9A93-5097BF73B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800" y="370800"/>
            <a:ext cx="622800" cy="36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57517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4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3" r:id="rId13"/>
    <p:sldLayoutId id="2147483844" r:id="rId14"/>
    <p:sldLayoutId id="2147483845" r:id="rId15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7517B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b="0" i="0" kern="1200">
          <a:solidFill>
            <a:srgbClr val="57517B"/>
          </a:solidFill>
          <a:latin typeface="Roboto" pitchFamily="2" charset="0"/>
          <a:ea typeface="Roboto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rgbClr val="57517B"/>
          </a:solidFill>
          <a:latin typeface="Roboto" pitchFamily="2" charset="0"/>
          <a:ea typeface="Roboto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rgbClr val="57517B"/>
          </a:solidFill>
          <a:latin typeface="Roboto" pitchFamily="2" charset="0"/>
          <a:ea typeface="Roboto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rgbClr val="57517B"/>
          </a:solidFill>
          <a:latin typeface="Roboto" pitchFamily="2" charset="0"/>
          <a:ea typeface="Roboto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rgbClr val="57517B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rence.org.uk/dashe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thieu.muratet@inshea.f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eduscol.education.fr/document/30010/download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19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vision/#dmonstration-de-lapivision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watch?v=UMSNBLAfC7o&amp;t=47s" TargetMode="External"/><Relationship Id="rId4" Type="http://schemas.openxmlformats.org/officeDocument/2006/relationships/hyperlink" Target="https://www.youtube.com/watch?v=iNL5-0_T1D0&amp;t=222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 l’usage des outils informatiques à la recherche en Informatique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mathieu.muratet@insei.fr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2611C-8F13-4A53-89E6-DD7887565634}" type="datetime2">
              <a:rPr lang="fr-FR" noProof="0" smtClean="0"/>
              <a:t>mardi 14 octobre 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/>
              <a:t>Mathieu Muratet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088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d’applications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err="1"/>
              <a:t>LireCouleur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Objectif : mise en évidence d’unités textuelles dans un texte écrit</a:t>
            </a:r>
          </a:p>
          <a:p>
            <a:pPr lvl="1"/>
            <a:r>
              <a:rPr lang="fr-FR" dirty="0"/>
              <a:t>Identification</a:t>
            </a:r>
          </a:p>
          <a:p>
            <a:pPr lvl="2"/>
            <a:r>
              <a:rPr lang="fr-FR" dirty="0"/>
              <a:t>Des syllabes</a:t>
            </a:r>
          </a:p>
          <a:p>
            <a:pPr lvl="2"/>
            <a:r>
              <a:rPr lang="fr-FR" dirty="0"/>
              <a:t>Des phonèmes</a:t>
            </a:r>
          </a:p>
          <a:p>
            <a:pPr lvl="2"/>
            <a:endParaRPr lang="fr-FR" dirty="0"/>
          </a:p>
          <a:p>
            <a:pPr marL="0" indent="0" algn="ctr">
              <a:buNone/>
            </a:pPr>
            <a:r>
              <a:rPr lang="fr-FR" dirty="0"/>
              <a:t>Modèle à base de règles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AACA-21EA-464B-8221-71973DB2778C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66307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d’applications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Synthèse vocale</a:t>
            </a:r>
          </a:p>
          <a:p>
            <a:endParaRPr lang="fr-FR" dirty="0"/>
          </a:p>
          <a:p>
            <a:r>
              <a:rPr lang="fr-FR" dirty="0"/>
              <a:t>Objectif : l’ordinateur produit une voix de synthèse à partir d’unités textuelles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Traitement du signal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Reconnaissance vocale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Objectif : l’ordinateur analyse le signal audio pour réaliser des actions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err="1"/>
              <a:t>learning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F301C-7A9C-4A92-AB7A-5BF08E29AD63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1375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d’applications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/>
              <a:t>Clavier virtuel</a:t>
            </a:r>
          </a:p>
          <a:p>
            <a:endParaRPr lang="fr-FR" dirty="0"/>
          </a:p>
          <a:p>
            <a:r>
              <a:rPr lang="fr-FR" dirty="0"/>
              <a:t>Objectif : permettre à des personnes avec handicap moteur de saisir des textes sur ordinateur</a:t>
            </a:r>
          </a:p>
          <a:p>
            <a:endParaRPr lang="fr-FR" dirty="0"/>
          </a:p>
          <a:p>
            <a:r>
              <a:rPr lang="fr-FR" dirty="0" err="1"/>
              <a:t>Dasher</a:t>
            </a:r>
            <a:r>
              <a:rPr lang="fr-FR" dirty="0"/>
              <a:t> : apprentissage supervisé et modèle prédictif statistique + Analyse d’image</a:t>
            </a:r>
          </a:p>
          <a:p>
            <a:endParaRPr lang="fr-FR" dirty="0"/>
          </a:p>
          <a:p>
            <a:pPr algn="ctr"/>
            <a:r>
              <a:rPr lang="fr-FR" dirty="0">
                <a:hlinkClick r:id="rId3"/>
              </a:rPr>
              <a:t>http://www.inference.org.uk/dasher/</a:t>
            </a:r>
            <a:r>
              <a:rPr lang="fr-FR" dirty="0"/>
              <a:t>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F776-E71F-4A94-8607-AFE1204DE303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154270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Ordinateur</a:t>
            </a:r>
          </a:p>
          <a:p>
            <a:r>
              <a:rPr lang="fr-FR" dirty="0"/>
              <a:t>TICE</a:t>
            </a:r>
          </a:p>
          <a:p>
            <a:r>
              <a:rPr lang="fr-FR" dirty="0"/>
              <a:t>Mathématiques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Recherche en Informatique et handicap ou BEP ?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3875404" y="1772816"/>
            <a:ext cx="384043" cy="1584176"/>
          </a:xfrm>
          <a:prstGeom prst="rightBrace">
            <a:avLst>
              <a:gd name="adj1" fmla="val 77779"/>
              <a:gd name="adj2" fmla="val 50000"/>
            </a:avLst>
          </a:prstGeom>
          <a:ln w="38100">
            <a:solidFill>
              <a:srgbClr val="575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547480" y="2276873"/>
            <a:ext cx="2667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57517B"/>
                </a:solidFill>
              </a:rPr>
              <a:t>≠ Informatique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CEDA-3D9A-4DB1-A595-6A8203FFDE19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1912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C0CC2-6E7A-D042-BAD0-AF6DFA34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Contact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1F81CD-7521-9545-B9F7-2186B2C5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INSEI </a:t>
            </a:r>
            <a:br>
              <a:rPr lang="fr-FR" dirty="0"/>
            </a:br>
            <a:r>
              <a:rPr lang="fr-FR" dirty="0"/>
              <a:t>Mathieu Muratet</a:t>
            </a:r>
            <a:br>
              <a:rPr lang="fr-FR" dirty="0"/>
            </a:br>
            <a:r>
              <a:rPr lang="fr-FR" dirty="0"/>
              <a:t>58/60, avenue des Landes</a:t>
            </a:r>
            <a:br>
              <a:rPr lang="fr-FR" dirty="0"/>
            </a:br>
            <a:r>
              <a:rPr lang="fr-FR" dirty="0"/>
              <a:t>92150 Suresnes</a:t>
            </a:r>
          </a:p>
          <a:p>
            <a:r>
              <a:rPr lang="fr-FR" dirty="0"/>
              <a:t>+33 (0) 1 41 44 31 00 </a:t>
            </a:r>
            <a:br>
              <a:rPr lang="fr-FR" dirty="0"/>
            </a:br>
            <a:r>
              <a:rPr lang="fr-FR" dirty="0">
                <a:hlinkClick r:id="rId3"/>
              </a:rPr>
              <a:t>mathieu.muratet@inshea.fr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FF8D36-5841-A34B-94EB-EB1E5AB34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4E08-7EDD-4523-8E32-E188426372DC}" type="datetime2">
              <a:rPr lang="fr-FR" smtClean="0"/>
              <a:t>mardi 14 octobre 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AEA710-0D2B-6549-B2A0-3E572ED3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Mathieu Muratet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18EC32F2-7250-0F49-829D-DC6D75594C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BED07A-0935-A44B-B155-98C7B59B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544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Qu’est ce que l’Informatique ?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09600" y="3717033"/>
            <a:ext cx="10972800" cy="240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93" y="1946473"/>
            <a:ext cx="2056961" cy="11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ier 3"/>
          <p:cNvSpPr/>
          <p:nvPr/>
        </p:nvSpPr>
        <p:spPr>
          <a:xfrm>
            <a:off x="609600" y="1235463"/>
            <a:ext cx="3102147" cy="2472023"/>
          </a:xfrm>
          <a:prstGeom prst="mathMultiply">
            <a:avLst>
              <a:gd name="adj1" fmla="val 58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09600" y="4625349"/>
            <a:ext cx="10972800" cy="5924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Science du traitement de l’information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594" y="1910007"/>
            <a:ext cx="2341463" cy="1170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ultiplier 7"/>
          <p:cNvSpPr/>
          <p:nvPr/>
        </p:nvSpPr>
        <p:spPr>
          <a:xfrm>
            <a:off x="8480253" y="1235462"/>
            <a:ext cx="3102147" cy="2472023"/>
          </a:xfrm>
          <a:prstGeom prst="mathMultiply">
            <a:avLst>
              <a:gd name="adj1" fmla="val 58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5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86" y="5306698"/>
            <a:ext cx="2155428" cy="135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56851" y="1929881"/>
            <a:ext cx="1878296" cy="1214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/>
              <a:t>TICE</a:t>
            </a:r>
          </a:p>
        </p:txBody>
      </p:sp>
      <p:sp>
        <p:nvSpPr>
          <p:cNvPr id="13" name="Multiplier 12"/>
          <p:cNvSpPr/>
          <p:nvPr/>
        </p:nvSpPr>
        <p:spPr>
          <a:xfrm>
            <a:off x="4567298" y="1277290"/>
            <a:ext cx="3057403" cy="2436368"/>
          </a:xfrm>
          <a:prstGeom prst="mathMultiply">
            <a:avLst>
              <a:gd name="adj1" fmla="val 58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164F-4997-4AE2-99D3-E0AFD3FD144D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4027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  <p:bldP spid="8" grpId="0" animBg="1"/>
      <p:bldP spid="3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Qu’est ce que l’Informatique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3587" y="1946473"/>
            <a:ext cx="2217211" cy="1056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Computer Science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01" y="1685696"/>
            <a:ext cx="3751220" cy="157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60" y="3452751"/>
            <a:ext cx="5158251" cy="229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06" y="3729730"/>
            <a:ext cx="3492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A043-F341-4299-8CEA-904D12FF4B35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grpSp>
        <p:nvGrpSpPr>
          <p:cNvPr id="16" name="Groupe 15"/>
          <p:cNvGrpSpPr/>
          <p:nvPr/>
        </p:nvGrpSpPr>
        <p:grpSpPr>
          <a:xfrm>
            <a:off x="609600" y="1235463"/>
            <a:ext cx="3102147" cy="2472023"/>
            <a:chOff x="976805" y="980728"/>
            <a:chExt cx="3456384" cy="3672408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073" y="2036996"/>
              <a:ext cx="2291847" cy="1780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Multiplier 17"/>
            <p:cNvSpPr/>
            <p:nvPr/>
          </p:nvSpPr>
          <p:spPr>
            <a:xfrm>
              <a:off x="976805" y="980728"/>
              <a:ext cx="3456384" cy="3672408"/>
            </a:xfrm>
            <a:prstGeom prst="mathMultiply">
              <a:avLst>
                <a:gd name="adj1" fmla="val 588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521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que l’Informatique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4077072"/>
            <a:ext cx="10972800" cy="2049091"/>
          </a:xfrm>
        </p:spPr>
        <p:txBody>
          <a:bodyPr>
            <a:normAutofit/>
          </a:bodyPr>
          <a:lstStyle/>
          <a:p>
            <a:r>
              <a:rPr lang="fr-FR" dirty="0"/>
              <a:t>TICE : Technologie de l’Information et de la Communication pour l’Enseignement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Usage de l’outil Informatique ≠ Informatique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61AA-4292-45E5-8D5D-B2C4FBCF97CE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5180451" y="1929881"/>
            <a:ext cx="183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/>
              <a:t>TICE</a:t>
            </a:r>
          </a:p>
        </p:txBody>
      </p:sp>
      <p:sp>
        <p:nvSpPr>
          <p:cNvPr id="12" name="Multiplier 11"/>
          <p:cNvSpPr/>
          <p:nvPr/>
        </p:nvSpPr>
        <p:spPr>
          <a:xfrm>
            <a:off x="4567298" y="1277290"/>
            <a:ext cx="3057403" cy="2436368"/>
          </a:xfrm>
          <a:prstGeom prst="mathMultiply">
            <a:avLst>
              <a:gd name="adj1" fmla="val 588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4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05" y="1292778"/>
            <a:ext cx="1807059" cy="95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61" y="2422900"/>
            <a:ext cx="1479975" cy="86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que l’Informatique ?</a:t>
            </a:r>
          </a:p>
        </p:txBody>
      </p:sp>
      <p:cxnSp>
        <p:nvCxnSpPr>
          <p:cNvPr id="36" name="Connecteur droit 35"/>
          <p:cNvCxnSpPr/>
          <p:nvPr/>
        </p:nvCxnSpPr>
        <p:spPr>
          <a:xfrm>
            <a:off x="2332288" y="2024844"/>
            <a:ext cx="505776" cy="46805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3503713" y="2119570"/>
            <a:ext cx="768087" cy="58935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1967541" y="2984013"/>
            <a:ext cx="766995" cy="25149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3887755" y="2984013"/>
            <a:ext cx="667821" cy="25149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3311691" y="3235511"/>
            <a:ext cx="3213" cy="62176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838064" y="3349442"/>
            <a:ext cx="7152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/>
              <a:t>…</a:t>
            </a:r>
          </a:p>
        </p:txBody>
      </p:sp>
      <p:pic>
        <p:nvPicPr>
          <p:cNvPr id="3090" name="Picture 18" descr="RÃ©sultat de recherche d'images pour &quot;chimi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90" y="1404924"/>
            <a:ext cx="1139463" cy="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69" y="2852937"/>
            <a:ext cx="2309996" cy="974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2984014"/>
            <a:ext cx="1551620" cy="775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32" y="4680197"/>
            <a:ext cx="2734536" cy="1153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417" y="4632078"/>
            <a:ext cx="2503441" cy="12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ccolade fermante 45"/>
          <p:cNvSpPr/>
          <p:nvPr/>
        </p:nvSpPr>
        <p:spPr>
          <a:xfrm rot="5400000">
            <a:off x="3455707" y="1292762"/>
            <a:ext cx="288032" cy="6144684"/>
          </a:xfrm>
          <a:prstGeom prst="rightBrace">
            <a:avLst>
              <a:gd name="adj1" fmla="val 6124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en angle 48"/>
          <p:cNvCxnSpPr>
            <a:stCxn id="46" idx="1"/>
            <a:endCxn id="3093" idx="1"/>
          </p:cNvCxnSpPr>
          <p:nvPr/>
        </p:nvCxnSpPr>
        <p:spPr>
          <a:xfrm rot="16200000" flipH="1">
            <a:off x="4298230" y="3810613"/>
            <a:ext cx="747994" cy="2145009"/>
          </a:xfrm>
          <a:prstGeom prst="bentConnector4">
            <a:avLst>
              <a:gd name="adj1" fmla="val 100294"/>
              <a:gd name="adj2" fmla="val 53357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840501" y="4869160"/>
            <a:ext cx="1663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Problématiques</a:t>
            </a:r>
          </a:p>
          <a:p>
            <a:r>
              <a:rPr lang="fr-FR" dirty="0"/>
              <a:t>transversales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083C-74FF-48B1-9C4B-D48BA23C128A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grpSp>
        <p:nvGrpSpPr>
          <p:cNvPr id="25" name="Groupe 24"/>
          <p:cNvGrpSpPr/>
          <p:nvPr/>
        </p:nvGrpSpPr>
        <p:grpSpPr>
          <a:xfrm>
            <a:off x="8480253" y="1235462"/>
            <a:ext cx="3102147" cy="2472023"/>
            <a:chOff x="5334000" y="980728"/>
            <a:chExt cx="3456384" cy="3672408"/>
          </a:xfrm>
        </p:grpSpPr>
        <p:pic>
          <p:nvPicPr>
            <p:cNvPr id="26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773" y="1982824"/>
              <a:ext cx="2608837" cy="17395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Multiplier 26"/>
            <p:cNvSpPr/>
            <p:nvPr/>
          </p:nvSpPr>
          <p:spPr>
            <a:xfrm>
              <a:off x="5334000" y="980728"/>
              <a:ext cx="3456384" cy="3672408"/>
            </a:xfrm>
            <a:prstGeom prst="mathMultiply">
              <a:avLst>
                <a:gd name="adj1" fmla="val 588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538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que l’Informatique ?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-13322" y="1335572"/>
            <a:ext cx="12156661" cy="2778120"/>
            <a:chOff x="-13322" y="1335572"/>
            <a:chExt cx="12156661" cy="277812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39" y="2366286"/>
              <a:ext cx="1651000" cy="165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lèche droite 6"/>
            <p:cNvSpPr/>
            <p:nvPr/>
          </p:nvSpPr>
          <p:spPr>
            <a:xfrm>
              <a:off x="143339" y="2015538"/>
              <a:ext cx="1200000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329764" y="1576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0</a:t>
              </a: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2543605" y="1945853"/>
              <a:ext cx="0" cy="13937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-13322" y="1336670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-500</a:t>
              </a:r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211317" y="1723910"/>
              <a:ext cx="0" cy="66469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11760629" y="1723910"/>
              <a:ext cx="0" cy="664698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11273015" y="133557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1936</a:t>
              </a:r>
            </a:p>
          </p:txBody>
        </p:sp>
        <p:pic>
          <p:nvPicPr>
            <p:cNvPr id="3099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840" y="2396108"/>
              <a:ext cx="1685032" cy="1717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2081038" y="2267261"/>
            <a:ext cx="8041802" cy="3038777"/>
          </a:xfrm>
        </p:spPr>
        <p:txBody>
          <a:bodyPr>
            <a:normAutofit fontScale="62500" lnSpcReduction="20000"/>
          </a:bodyPr>
          <a:lstStyle/>
          <a:p>
            <a:r>
              <a:rPr lang="fr-FR" sz="3800" dirty="0"/>
              <a:t>Compétences NSI (Numérique et Sciences Informatiques)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analyser et modéliser un problème en termes de flux et de traitement d’informations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décomposer un problème en sous-problèmes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concevoir des solutions algorithmiques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traduire un algorithme dans un langage de programmation (comprendre et réutiliser des codes sources existants)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mobiliser des concepts et des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/>
              <a:t>développer des capacités d’abstraction et de généralisation.</a:t>
            </a:r>
          </a:p>
          <a:p>
            <a:pPr lv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83435" y="5477297"/>
            <a:ext cx="562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5"/>
              </a:rPr>
              <a:t>https://eduscol.education.fr/document/30010/download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BEFB-B636-4AA6-A31A-B7AC39D17B6C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grpSp>
        <p:nvGrpSpPr>
          <p:cNvPr id="27" name="Groupe 26"/>
          <p:cNvGrpSpPr/>
          <p:nvPr/>
        </p:nvGrpSpPr>
        <p:grpSpPr>
          <a:xfrm>
            <a:off x="36579" y="2303570"/>
            <a:ext cx="12108093" cy="2949440"/>
            <a:chOff x="36579" y="2971214"/>
            <a:chExt cx="12108093" cy="2949440"/>
          </a:xfrm>
        </p:grpSpPr>
        <p:sp>
          <p:nvSpPr>
            <p:cNvPr id="20" name="Flèche droite 19"/>
            <p:cNvSpPr/>
            <p:nvPr/>
          </p:nvSpPr>
          <p:spPr>
            <a:xfrm>
              <a:off x="143339" y="5599100"/>
              <a:ext cx="1200000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211318" y="2971214"/>
              <a:ext cx="11645322" cy="25872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>
              <a:endCxn id="20" idx="3"/>
            </p:cNvCxnSpPr>
            <p:nvPr/>
          </p:nvCxnSpPr>
          <p:spPr>
            <a:xfrm flipH="1">
              <a:off x="12143339" y="3033930"/>
              <a:ext cx="1333" cy="27091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H="1">
              <a:off x="211317" y="5373784"/>
              <a:ext cx="1" cy="517015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36579" y="502732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1970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 flipH="1">
              <a:off x="2516996" y="5383249"/>
              <a:ext cx="1" cy="517015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2190624" y="502732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1980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H="1">
              <a:off x="4892996" y="5395790"/>
              <a:ext cx="1" cy="517015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4566625" y="502732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1990</a:t>
              </a:r>
            </a:p>
          </p:txBody>
        </p:sp>
        <p:cxnSp>
          <p:nvCxnSpPr>
            <p:cNvPr id="37" name="Connecteur droit 36"/>
            <p:cNvCxnSpPr/>
            <p:nvPr/>
          </p:nvCxnSpPr>
          <p:spPr>
            <a:xfrm flipH="1">
              <a:off x="7268996" y="5395790"/>
              <a:ext cx="1" cy="517015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6942625" y="502645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2000</a:t>
              </a:r>
            </a:p>
          </p:txBody>
        </p:sp>
        <p:cxnSp>
          <p:nvCxnSpPr>
            <p:cNvPr id="40" name="Connecteur droit 39"/>
            <p:cNvCxnSpPr/>
            <p:nvPr/>
          </p:nvCxnSpPr>
          <p:spPr>
            <a:xfrm flipH="1">
              <a:off x="9644996" y="5403639"/>
              <a:ext cx="1" cy="517015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9330131" y="501230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2010</a:t>
              </a:r>
            </a:p>
          </p:txBody>
        </p:sp>
      </p:grpSp>
      <p:sp>
        <p:nvSpPr>
          <p:cNvPr id="49" name="Espace réservé du contenu 2"/>
          <p:cNvSpPr txBox="1">
            <a:spLocks/>
          </p:cNvSpPr>
          <p:nvPr/>
        </p:nvSpPr>
        <p:spPr>
          <a:xfrm>
            <a:off x="477783" y="5399313"/>
            <a:ext cx="11236435" cy="580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0" i="0" kern="1200">
                <a:solidFill>
                  <a:srgbClr val="57517B"/>
                </a:solidFill>
                <a:latin typeface="Roboto" pitchFamily="2" charset="0"/>
                <a:ea typeface="Roboto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57517B"/>
                </a:solidFill>
                <a:latin typeface="Roboto" pitchFamily="2" charset="0"/>
                <a:ea typeface="Roboto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57517B"/>
                </a:solidFill>
                <a:latin typeface="Roboto" pitchFamily="2" charset="0"/>
                <a:ea typeface="Roboto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57517B"/>
                </a:solidFill>
                <a:latin typeface="Roboto" pitchFamily="2" charset="0"/>
                <a:ea typeface="Roboto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57517B"/>
                </a:solidFill>
                <a:latin typeface="Roboto" pitchFamily="2" charset="0"/>
                <a:ea typeface="Roboto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L’Informatique à l’école</a:t>
            </a:r>
          </a:p>
        </p:txBody>
      </p:sp>
    </p:spTree>
    <p:extLst>
      <p:ext uri="{BB962C8B-B14F-4D97-AF65-F5344CB8AC3E}">
        <p14:creationId xmlns:p14="http://schemas.microsoft.com/office/powerpoint/2010/main" val="2107925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28" grpId="1" build="p"/>
      <p:bldP spid="3" grpId="0"/>
      <p:bldP spid="3" grpId="1"/>
      <p:bldP spid="4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80" y="2590577"/>
            <a:ext cx="1787691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98" y="1996396"/>
            <a:ext cx="943140" cy="8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Exemples de recherches en Informatique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7" y="1988841"/>
            <a:ext cx="2767553" cy="13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2" y="1470996"/>
            <a:ext cx="948697" cy="7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03" y="1431088"/>
            <a:ext cx="2118883" cy="1589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1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1550916"/>
            <a:ext cx="1599785" cy="134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6" y="1988840"/>
            <a:ext cx="2503441" cy="12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99" y="4239802"/>
            <a:ext cx="3797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5" y="3931345"/>
            <a:ext cx="3650913" cy="181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26" y="3761971"/>
            <a:ext cx="2896679" cy="21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9A15-ED10-4D12-80DB-58AFEFB26A08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5147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sur l’Intelligence Artificielle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Algorithme permettant à une machine de prendre des décisions ou de faire des prédictions</a:t>
            </a:r>
          </a:p>
          <a:p>
            <a:pPr marL="0" indent="0" algn="ctr">
              <a:buNone/>
            </a:pPr>
            <a:endParaRPr lang="fr-FR" dirty="0"/>
          </a:p>
          <a:p>
            <a:r>
              <a:rPr lang="fr-FR" dirty="0"/>
              <a:t>Apprentissage supervisé (machine </a:t>
            </a:r>
            <a:r>
              <a:rPr lang="fr-FR" dirty="0" err="1"/>
              <a:t>learning</a:t>
            </a:r>
            <a:r>
              <a:rPr lang="fr-FR" dirty="0"/>
              <a:t>, </a:t>
            </a:r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)</a:t>
            </a:r>
          </a:p>
          <a:p>
            <a:pPr lvl="1"/>
            <a:r>
              <a:rPr lang="fr-FR" dirty="0">
                <a:hlinkClick r:id="rId3"/>
              </a:rPr>
              <a:t>https://cloud.google.com/vision/#dmonstration-de-lapivision</a:t>
            </a:r>
            <a:r>
              <a:rPr lang="fr-FR" dirty="0"/>
              <a:t> </a:t>
            </a:r>
          </a:p>
          <a:p>
            <a:r>
              <a:rPr lang="fr-FR" dirty="0"/>
              <a:t>Apprentissage non-supervisé</a:t>
            </a:r>
          </a:p>
          <a:p>
            <a:pPr lvl="1"/>
            <a:r>
              <a:rPr lang="fr-FR" dirty="0">
                <a:hlinkClick r:id="rId4"/>
              </a:rPr>
              <a:t>https://www.youtube.com/watch?v=iNL5-0_T1D0&amp;t=222s</a:t>
            </a:r>
            <a:r>
              <a:rPr lang="fr-FR" dirty="0"/>
              <a:t> </a:t>
            </a:r>
          </a:p>
          <a:p>
            <a:r>
              <a:rPr lang="fr-FR" dirty="0"/>
              <a:t>Apprentissage par renforcement</a:t>
            </a:r>
          </a:p>
          <a:p>
            <a:pPr lvl="1"/>
            <a:r>
              <a:rPr lang="fr-FR" dirty="0">
                <a:hlinkClick r:id="rId5"/>
              </a:rPr>
              <a:t>https://www.youtube.com/watch?v=UMSNBLAfC7o&amp;t=47s</a:t>
            </a:r>
            <a:r>
              <a:rPr lang="fr-FR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83-FB72-41D9-8425-0B3094B52146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grpSp>
        <p:nvGrpSpPr>
          <p:cNvPr id="8" name="Groupe 7"/>
          <p:cNvGrpSpPr/>
          <p:nvPr/>
        </p:nvGrpSpPr>
        <p:grpSpPr>
          <a:xfrm>
            <a:off x="-232228" y="-141515"/>
            <a:ext cx="12424228" cy="7141029"/>
            <a:chOff x="-51027" y="-132443"/>
            <a:chExt cx="12424228" cy="7141029"/>
          </a:xfrm>
        </p:grpSpPr>
        <p:sp>
          <p:nvSpPr>
            <p:cNvPr id="7" name="Rectangle 6"/>
            <p:cNvSpPr/>
            <p:nvPr/>
          </p:nvSpPr>
          <p:spPr>
            <a:xfrm>
              <a:off x="-51027" y="-132443"/>
              <a:ext cx="12424228" cy="7141029"/>
            </a:xfrm>
            <a:prstGeom prst="rect">
              <a:avLst/>
            </a:prstGeom>
            <a:solidFill>
              <a:srgbClr val="FFFFFF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419" y="1868488"/>
              <a:ext cx="4591050" cy="355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88" y="2187960"/>
              <a:ext cx="5179332" cy="2913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3252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Exemples d’applications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Projet </a:t>
            </a:r>
            <a:r>
              <a:rPr lang="fr-FR" dirty="0" err="1"/>
              <a:t>EyeSchool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r>
              <a:rPr lang="fr-FR" dirty="0"/>
              <a:t>Objectif : aide à la prise de note pour des élèves déficients sensoriels ou présentant des troubles sévères du langage</a:t>
            </a:r>
          </a:p>
          <a:p>
            <a:pPr lvl="1"/>
            <a:r>
              <a:rPr lang="fr-FR" dirty="0"/>
              <a:t>Lieu : 4 régions (Ile de France, PACA, Midi-Pyrénées, Pays de la Loire)</a:t>
            </a:r>
          </a:p>
          <a:p>
            <a:pPr lvl="1"/>
            <a:r>
              <a:rPr lang="fr-FR" dirty="0"/>
              <a:t>Effectifs : 400 élèves</a:t>
            </a:r>
          </a:p>
          <a:p>
            <a:pPr lvl="1"/>
            <a:r>
              <a:rPr lang="fr-FR" dirty="0"/>
              <a:t>Début : janvier 2013</a:t>
            </a:r>
          </a:p>
          <a:p>
            <a:pPr lvl="1"/>
            <a:r>
              <a:rPr lang="fr-FR" dirty="0"/>
              <a:t>Durée : 2 ans</a:t>
            </a:r>
          </a:p>
          <a:p>
            <a:pPr lvl="1"/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719403" y="1775936"/>
            <a:ext cx="10945216" cy="3600400"/>
            <a:chOff x="755576" y="1916832"/>
            <a:chExt cx="8208912" cy="3600400"/>
          </a:xfrm>
        </p:grpSpPr>
        <p:sp>
          <p:nvSpPr>
            <p:cNvPr id="5" name="Rectangle 4"/>
            <p:cNvSpPr/>
            <p:nvPr/>
          </p:nvSpPr>
          <p:spPr>
            <a:xfrm>
              <a:off x="755576" y="1916832"/>
              <a:ext cx="8208912" cy="3600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130" y="2284930"/>
              <a:ext cx="1396825" cy="1003175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66" y="2576967"/>
              <a:ext cx="1524000" cy="41910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313" y="2443660"/>
              <a:ext cx="419048" cy="685714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076" y="3664416"/>
              <a:ext cx="1473016" cy="1104762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60" y="3862796"/>
              <a:ext cx="3546406" cy="906382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2293477"/>
              <a:ext cx="1448052" cy="227104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98C9-F8D6-404D-ADFD-10C6DBCAC7FD}" type="datetime2">
              <a:rPr lang="fr-FR" smtClean="0"/>
              <a:t>mardi 14 octobre 2025</a:t>
            </a:fld>
            <a:endParaRPr lang="fr-BE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Mathieu Muratet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6453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̀le INSHE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DA113134-5832-174F-BF49-B3054EEB6741}" vid="{3C1C9C07-A9B6-3F48-873D-FEC0973E69D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Modèle INSHEA</Template>
  <TotalTime>1233</TotalTime>
  <Words>511</Words>
  <Application>Microsoft Office PowerPoint</Application>
  <PresentationFormat>Grand écran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Roboto</vt:lpstr>
      <vt:lpstr>Modèle INSHEA</vt:lpstr>
      <vt:lpstr>De l’usage des outils informatiques à la recherche en Informatique</vt:lpstr>
      <vt:lpstr>Qu’est ce que l’Informatique ?</vt:lpstr>
      <vt:lpstr>Qu’est ce que l’Informatique ?</vt:lpstr>
      <vt:lpstr>Qu’est ce que l’Informatique ?</vt:lpstr>
      <vt:lpstr>Qu’est ce que l’Informatique ?</vt:lpstr>
      <vt:lpstr>Qu’est ce que l’Informatique ?</vt:lpstr>
      <vt:lpstr>Exemples de recherches en Informatique</vt:lpstr>
      <vt:lpstr>Focus sur l’Intelligence Artificielle</vt:lpstr>
      <vt:lpstr>Exemples d’applications</vt:lpstr>
      <vt:lpstr>Exemples d’applications</vt:lpstr>
      <vt:lpstr>Exemples d’applications</vt:lpstr>
      <vt:lpstr>Exemples d’applications</vt:lpstr>
      <vt:lpstr>Conclusion</vt:lpstr>
      <vt:lpstr>Contact</vt:lpstr>
    </vt:vector>
  </TitlesOfParts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l’usage des outils informatiques à la recherche en Informatique</dc:title>
  <dc:creator>Mathieu Muratet</dc:creator>
  <cp:lastModifiedBy>Mathieu MURATET</cp:lastModifiedBy>
  <cp:revision>52</cp:revision>
  <cp:lastPrinted>2018-03-21T09:57:54Z</cp:lastPrinted>
  <dcterms:created xsi:type="dcterms:W3CDTF">2018-05-24T18:21:33Z</dcterms:created>
  <dcterms:modified xsi:type="dcterms:W3CDTF">2025-10-14T10:46:54Z</dcterms:modified>
</cp:coreProperties>
</file>